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73" r:id="rId1"/>
    <p:sldMasterId id="2147484074" r:id="rId2"/>
  </p:sldMasterIdLst>
  <p:notesMasterIdLst>
    <p:notesMasterId r:id="rId46"/>
  </p:notesMasterIdLst>
  <p:handoutMasterIdLst>
    <p:handoutMasterId r:id="rId47"/>
  </p:handoutMasterIdLst>
  <p:sldIdLst>
    <p:sldId id="2832" r:id="rId3"/>
    <p:sldId id="2736" r:id="rId4"/>
    <p:sldId id="2737" r:id="rId5"/>
    <p:sldId id="2743" r:id="rId6"/>
    <p:sldId id="2744" r:id="rId7"/>
    <p:sldId id="2753" r:id="rId8"/>
    <p:sldId id="2766" r:id="rId9"/>
    <p:sldId id="2754" r:id="rId10"/>
    <p:sldId id="2760" r:id="rId11"/>
    <p:sldId id="2761" r:id="rId12"/>
    <p:sldId id="2762" r:id="rId13"/>
    <p:sldId id="2763" r:id="rId14"/>
    <p:sldId id="2764" r:id="rId15"/>
    <p:sldId id="2765" r:id="rId16"/>
    <p:sldId id="2768" r:id="rId17"/>
    <p:sldId id="2755" r:id="rId18"/>
    <p:sldId id="2767" r:id="rId19"/>
    <p:sldId id="2769" r:id="rId20"/>
    <p:sldId id="2770" r:id="rId21"/>
    <p:sldId id="2771" r:id="rId22"/>
    <p:sldId id="2834" r:id="rId23"/>
    <p:sldId id="2835" r:id="rId24"/>
    <p:sldId id="2836" r:id="rId25"/>
    <p:sldId id="2775" r:id="rId26"/>
    <p:sldId id="2772" r:id="rId27"/>
    <p:sldId id="2837" r:id="rId28"/>
    <p:sldId id="2838" r:id="rId29"/>
    <p:sldId id="2776" r:id="rId30"/>
    <p:sldId id="2777" r:id="rId31"/>
    <p:sldId id="2778" r:id="rId32"/>
    <p:sldId id="2779" r:id="rId33"/>
    <p:sldId id="2780" r:id="rId34"/>
    <p:sldId id="2781" r:id="rId35"/>
    <p:sldId id="2839" r:id="rId36"/>
    <p:sldId id="2840" r:id="rId37"/>
    <p:sldId id="2841" r:id="rId38"/>
    <p:sldId id="2782" r:id="rId39"/>
    <p:sldId id="2783" r:id="rId40"/>
    <p:sldId id="2784" r:id="rId41"/>
    <p:sldId id="2842" r:id="rId42"/>
    <p:sldId id="2788" r:id="rId43"/>
    <p:sldId id="2789" r:id="rId44"/>
    <p:sldId id="2843" r:id="rId45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/>
        <a:ea typeface="굴림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" id="{D9F43D50-3804-4446-A250-F4DF43B80445}">
          <p14:sldIdLst>
            <p14:sldId id="2832"/>
            <p14:sldId id="2736"/>
            <p14:sldId id="2737"/>
            <p14:sldId id="2743"/>
            <p14:sldId id="2744"/>
            <p14:sldId id="2753"/>
            <p14:sldId id="2766"/>
            <p14:sldId id="2754"/>
            <p14:sldId id="2760"/>
            <p14:sldId id="2761"/>
            <p14:sldId id="2762"/>
            <p14:sldId id="2763"/>
            <p14:sldId id="2764"/>
            <p14:sldId id="2765"/>
            <p14:sldId id="2768"/>
            <p14:sldId id="2755"/>
            <p14:sldId id="2767"/>
            <p14:sldId id="2769"/>
            <p14:sldId id="2770"/>
            <p14:sldId id="2771"/>
            <p14:sldId id="2834"/>
            <p14:sldId id="2835"/>
            <p14:sldId id="2836"/>
            <p14:sldId id="2775"/>
            <p14:sldId id="2772"/>
            <p14:sldId id="2837"/>
            <p14:sldId id="2838"/>
            <p14:sldId id="2776"/>
            <p14:sldId id="2777"/>
            <p14:sldId id="2778"/>
            <p14:sldId id="2779"/>
            <p14:sldId id="2780"/>
            <p14:sldId id="2781"/>
            <p14:sldId id="2839"/>
            <p14:sldId id="2840"/>
            <p14:sldId id="2841"/>
            <p14:sldId id="2782"/>
            <p14:sldId id="2783"/>
            <p14:sldId id="2784"/>
            <p14:sldId id="2842"/>
            <p14:sldId id="2788"/>
            <p14:sldId id="2789"/>
            <p14:sldId id="28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368">
          <p15:clr>
            <a:srgbClr val="A4A3A4"/>
          </p15:clr>
        </p15:guide>
        <p15:guide id="2" orient="horz" pos="3126">
          <p15:clr>
            <a:srgbClr val="A4A3A4"/>
          </p15:clr>
        </p15:guide>
        <p15:guide id="3" pos="1419">
          <p15:clr>
            <a:srgbClr val="A4A3A4"/>
          </p15:clr>
        </p15:guide>
        <p15:guide id="4" pos="21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경훈(KyungHoon Kim)" initials="김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0" autoAdjust="0"/>
    <p:restoredTop sz="96391" autoAdjust="0"/>
  </p:normalViewPr>
  <p:slideViewPr>
    <p:cSldViewPr>
      <p:cViewPr varScale="1">
        <p:scale>
          <a:sx n="166" d="100"/>
          <a:sy n="166" d="100"/>
        </p:scale>
        <p:origin x="1744" y="80"/>
      </p:cViewPr>
      <p:guideLst>
        <p:guide orient="horz" pos="2158"/>
        <p:guide pos="3118"/>
      </p:guideLst>
    </p:cSldViewPr>
  </p:slideViewPr>
  <p:outlineViewPr>
    <p:cViewPr>
      <p:scale>
        <a:sx n="33" d="100"/>
        <a:sy n="33" d="100"/>
      </p:scale>
      <p:origin x="0" y="-1303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852"/>
    </p:cViewPr>
  </p:sorterViewPr>
  <p:notesViewPr>
    <p:cSldViewPr>
      <p:cViewPr>
        <p:scale>
          <a:sx n="100" d="100"/>
          <a:sy n="100" d="100"/>
        </p:scale>
        <p:origin x="5488" y="568"/>
      </p:cViewPr>
      <p:guideLst>
        <p:guide orient="horz" pos="4368"/>
        <p:guide orient="horz" pos="3126"/>
        <p:guide pos="1419"/>
        <p:guide pos="213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065" cy="495793"/>
          </a:xfrm>
          <a:prstGeom prst="rect">
            <a:avLst/>
          </a:prstGeom>
        </p:spPr>
        <p:txBody>
          <a:bodyPr vert="horz" lIns="88221" tIns="44111" rIns="88221" bIns="44111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>
              <a:latin typeface="돋움체"/>
              <a:ea typeface="돋움체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092" y="2"/>
            <a:ext cx="2946065" cy="495793"/>
          </a:xfrm>
          <a:prstGeom prst="rect">
            <a:avLst/>
          </a:prstGeom>
        </p:spPr>
        <p:txBody>
          <a:bodyPr vert="horz" lIns="88221" tIns="44111" rIns="88221" bIns="44111"/>
          <a:lstStyle>
            <a:lvl1pPr algn="r">
              <a:defRPr sz="1200"/>
            </a:lvl1pPr>
          </a:lstStyle>
          <a:p>
            <a:pPr lvl="0">
              <a:defRPr/>
            </a:pPr>
            <a:fld id="{30AB7288-CD37-4BF5-832A-04B3A4B5A82B}" type="datetime1">
              <a:rPr lang="ko-KR" altLang="en-US">
                <a:latin typeface="돋움체"/>
                <a:ea typeface="돋움체"/>
              </a:rPr>
              <a:pPr lvl="0">
                <a:defRPr/>
              </a:pPr>
              <a:t>2022-05-04</a:t>
            </a:fld>
            <a:endParaRPr lang="ko-KR" altLang="en-US">
              <a:latin typeface="돋움체"/>
              <a:ea typeface="돋움체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9308"/>
            <a:ext cx="2946065" cy="495793"/>
          </a:xfrm>
          <a:prstGeom prst="rect">
            <a:avLst/>
          </a:prstGeom>
        </p:spPr>
        <p:txBody>
          <a:bodyPr vert="horz" lIns="88221" tIns="44111" rIns="88221" bIns="44111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>
              <a:latin typeface="돋움체"/>
              <a:ea typeface="돋움체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092" y="9429308"/>
            <a:ext cx="2946065" cy="495793"/>
          </a:xfrm>
          <a:prstGeom prst="rect">
            <a:avLst/>
          </a:prstGeom>
        </p:spPr>
        <p:txBody>
          <a:bodyPr vert="horz" lIns="88221" tIns="44111" rIns="88221" bIns="44111" anchor="b"/>
          <a:lstStyle>
            <a:lvl1pPr algn="r">
              <a:defRPr sz="1200"/>
            </a:lvl1pPr>
          </a:lstStyle>
          <a:p>
            <a:pPr lvl="0">
              <a:defRPr/>
            </a:pPr>
            <a:fld id="{FE047C9A-70BC-4ACB-970E-140AEA9C005D}" type="slidenum">
              <a:rPr lang="ko-KR" altLang="en-US">
                <a:latin typeface="돋움체"/>
                <a:ea typeface="돋움체"/>
              </a:rPr>
              <a:pPr lvl="0">
                <a:defRPr/>
              </a:pPr>
              <a:t>‹#›</a:t>
            </a:fld>
            <a:endParaRPr lang="ko-KR" altLang="en-US">
              <a:latin typeface="돋움체"/>
              <a:ea typeface="돋움체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8" cy="496332"/>
          </a:xfrm>
          <a:prstGeom prst="rect">
            <a:avLst/>
          </a:prstGeom>
        </p:spPr>
        <p:txBody>
          <a:bodyPr vert="horz" lIns="91450" tIns="45725" rIns="91450" bIns="45725"/>
          <a:lstStyle>
            <a:lvl1pPr algn="l">
              <a:defRPr sz="1200">
                <a:latin typeface="돋움체"/>
                <a:ea typeface="돋움체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8" cy="496332"/>
          </a:xfrm>
          <a:prstGeom prst="rect">
            <a:avLst/>
          </a:prstGeom>
        </p:spPr>
        <p:txBody>
          <a:bodyPr vert="horz" lIns="91450" tIns="45725" rIns="91450" bIns="45725"/>
          <a:lstStyle>
            <a:lvl1pPr algn="r">
              <a:defRPr sz="1200">
                <a:latin typeface="돋움체"/>
                <a:ea typeface="돋움체"/>
              </a:defRPr>
            </a:lvl1pPr>
          </a:lstStyle>
          <a:p>
            <a:pPr>
              <a:defRPr/>
            </a:pPr>
            <a:fld id="{A8ECD226-D9B9-4192-B406-5E98E2F7F408}" type="datetime1">
              <a:rPr lang="ko-KR" altLang="en-US"/>
              <a:pPr>
                <a:defRPr/>
              </a:pPr>
              <a:t>2022-05-04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0" tIns="45725" rIns="91450" bIns="45725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50" tIns="45725" rIns="91450" bIns="45725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8" cy="496332"/>
          </a:xfrm>
          <a:prstGeom prst="rect">
            <a:avLst/>
          </a:prstGeom>
        </p:spPr>
        <p:txBody>
          <a:bodyPr vert="horz" lIns="91450" tIns="45725" rIns="91450" bIns="45725" anchor="b"/>
          <a:lstStyle>
            <a:lvl1pPr algn="l">
              <a:defRPr sz="1200">
                <a:latin typeface="돋움체"/>
                <a:ea typeface="돋움체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8" cy="496332"/>
          </a:xfrm>
          <a:prstGeom prst="rect">
            <a:avLst/>
          </a:prstGeom>
        </p:spPr>
        <p:txBody>
          <a:bodyPr vert="horz" lIns="91450" tIns="45725" rIns="91450" bIns="45725" anchor="b"/>
          <a:lstStyle>
            <a:lvl1pPr algn="r">
              <a:defRPr sz="1200">
                <a:latin typeface="돋움체"/>
                <a:ea typeface="돋움체"/>
              </a:defRPr>
            </a:lvl1pPr>
          </a:lstStyle>
          <a:p>
            <a:pPr>
              <a:defRPr/>
            </a:pPr>
            <a:fld id="{29A48047-01A3-47F1-8122-D9860F98A4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02F9A436-4E4A-4E26-A374-1B53D41EA7F8}" type="slidenum">
              <a:rPr kumimoji="0" lang="ko-KR" altLang="en-US">
                <a:solidFill>
                  <a:prstClr val="black"/>
                </a:solidFill>
                <a:latin typeface="맑은 고딕"/>
                <a:ea typeface="맑은 고딕"/>
              </a:rPr>
              <a:pPr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>
          <a:xfrm>
            <a:off x="8007978" y="512676"/>
            <a:ext cx="1898022" cy="27220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100" b="1" i="1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새굴림"/>
                <a:ea typeface="새굴림"/>
              </a:rPr>
              <a:t>재난방송수신설비</a:t>
            </a:r>
            <a:endParaRPr lang="ko-KR" altLang="en-US" sz="1100" b="1" i="1" dirty="0">
              <a:ln w="9525">
                <a:solidFill>
                  <a:schemeClr val="accent1">
                    <a:alpha val="0"/>
                  </a:schemeClr>
                </a:solidFill>
              </a:ln>
              <a:latin typeface="새굴림"/>
              <a:ea typeface="새굴림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80" indent="0" algn="ctr">
              <a:buNone/>
              <a:defRPr sz="1625"/>
            </a:lvl2pPr>
            <a:lvl3pPr marL="742959" indent="0" algn="ctr">
              <a:buNone/>
              <a:defRPr sz="1463"/>
            </a:lvl3pPr>
            <a:lvl4pPr marL="1114439" indent="0" algn="ctr">
              <a:buNone/>
              <a:defRPr sz="1300"/>
            </a:lvl4pPr>
            <a:lvl5pPr marL="1485919" indent="0" algn="ctr">
              <a:buNone/>
              <a:defRPr sz="1300"/>
            </a:lvl5pPr>
            <a:lvl6pPr marL="1857399" indent="0" algn="ctr">
              <a:buNone/>
              <a:defRPr sz="1300"/>
            </a:lvl6pPr>
            <a:lvl7pPr marL="2228878" indent="0" algn="ctr">
              <a:buNone/>
              <a:defRPr sz="1300"/>
            </a:lvl7pPr>
            <a:lvl8pPr marL="2600358" indent="0" algn="ctr">
              <a:buNone/>
              <a:defRPr sz="1300"/>
            </a:lvl8pPr>
            <a:lvl9pPr marL="2971837" indent="0" algn="ctr">
              <a:buNone/>
              <a:defRPr sz="13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>
          <a:xfrm>
            <a:off x="8007978" y="512676"/>
            <a:ext cx="1898022" cy="27220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100" b="1" i="1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새굴림"/>
                <a:ea typeface="새굴림"/>
              </a:rPr>
              <a:t>재난방송수신설비</a:t>
            </a:r>
            <a:endParaRPr lang="ko-KR" altLang="en-US" sz="1100" b="1" i="1" dirty="0">
              <a:ln w="9525">
                <a:solidFill>
                  <a:schemeClr val="accent1">
                    <a:alpha val="0"/>
                  </a:schemeClr>
                </a:solidFill>
              </a:ln>
              <a:latin typeface="새굴림"/>
              <a:ea typeface="새굴림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819000" y="1095829"/>
            <a:ext cx="8268000" cy="1440000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604"/>
            <a:ext cx="9905999" cy="511965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863454" y="6642101"/>
            <a:ext cx="4180813" cy="219787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ROK Government Proprietary Information KF-X Program Data</a:t>
            </a:r>
            <a:endParaRPr lang="ko-KR" altLang="en-US" sz="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671" y="2276873"/>
            <a:ext cx="5613583" cy="291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2D900D6-17AD-4897-AE1C-F2820842E5DB}"/>
              </a:ext>
            </a:extLst>
          </p:cNvPr>
          <p:cNvSpPr/>
          <p:nvPr userDrawn="1"/>
        </p:nvSpPr>
        <p:spPr>
          <a:xfrm>
            <a:off x="7884230" y="-63388"/>
            <a:ext cx="18598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srgbClr val="22222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LSFA84PR5010-002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srgbClr val="22222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Revision 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>
                <a:solidFill>
                  <a:srgbClr val="22222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Date : 2020. 11. 06</a:t>
            </a:r>
            <a:endParaRPr kumimoji="1" lang="ko-KR" altLang="en-US" sz="1400" b="1" dirty="0">
              <a:solidFill>
                <a:prstClr val="black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985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경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37142" cy="330562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05624"/>
            <a:ext cx="9937145" cy="357751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5558802"/>
            <a:ext cx="1170130" cy="1080120"/>
          </a:xfrm>
          <a:prstGeom prst="rect">
            <a:avLst/>
          </a:prstGeom>
        </p:spPr>
      </p:pic>
      <p:pic>
        <p:nvPicPr>
          <p:cNvPr id="19" name="Picture 39" descr="19"/>
          <p:cNvPicPr>
            <a:picLocks noChangeAspect="1" noChangeArrowheads="1"/>
          </p:cNvPicPr>
          <p:nvPr userDrawn="1"/>
        </p:nvPicPr>
        <p:blipFill>
          <a:blip r:embed="rId5" cstate="print"/>
          <a:srcRect b="19229"/>
          <a:stretch>
            <a:fillRect/>
          </a:stretch>
        </p:blipFill>
        <p:spPr bwMode="auto">
          <a:xfrm>
            <a:off x="850639" y="1196753"/>
            <a:ext cx="8392838" cy="54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39" y="1208298"/>
            <a:ext cx="8204723" cy="477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863454" y="6642101"/>
            <a:ext cx="4180813" cy="219787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ROK Government Proprietary Information KF-X Program Data</a:t>
            </a:r>
            <a:endParaRPr lang="ko-KR" altLang="en-US" sz="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5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6"/>
            <a:ext cx="9936956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305181"/>
            <a:ext cx="9936956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222" y="188918"/>
            <a:ext cx="103359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텍스트 개체 틀 2"/>
          <p:cNvSpPr txBox="1">
            <a:spLocks/>
          </p:cNvSpPr>
          <p:nvPr userDrawn="1"/>
        </p:nvSpPr>
        <p:spPr>
          <a:xfrm>
            <a:off x="662122" y="42869"/>
            <a:ext cx="7176690" cy="649287"/>
          </a:xfrm>
          <a:prstGeom prst="rect">
            <a:avLst/>
          </a:prstGeom>
        </p:spPr>
        <p:txBody>
          <a:bodyPr lIns="91354" tIns="45677" rIns="91354" bIns="45677" anchor="ctr">
            <a:normAutofit/>
          </a:bodyPr>
          <a:lstStyle>
            <a:lvl1pPr marL="342597" indent="-342597" algn="l" defTabSz="913593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800" kern="1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742295" indent="-285500" algn="l" defTabSz="91359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992" indent="-228398" algn="l" defTabSz="91359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789" indent="-228398" algn="l" defTabSz="913593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585" indent="-228398" algn="l" defTabSz="913593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383" indent="-228398" algn="l" defTabSz="91359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178" indent="-228398" algn="l" defTabSz="91359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976" indent="-228398" algn="l" defTabSz="91359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773" indent="-228398" algn="l" defTabSz="913593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64">
              <a:defRPr/>
            </a:pPr>
            <a:endParaRPr lang="en-US" altLang="ko-KR" sz="28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399497" y="6618289"/>
            <a:ext cx="585616" cy="246215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algn="ctr" defTabSz="914339">
              <a:defRPr/>
            </a:pPr>
            <a:fld id="{6773A183-3072-49AA-86DD-354DB6CAB0CA}" type="slidenum">
              <a:rPr lang="en-US" altLang="ko-KR" sz="1000" b="1">
                <a:solidFill>
                  <a:prstClr val="black"/>
                </a:solidFill>
                <a:latin typeface="Arial" pitchFamily="34" charset="0"/>
                <a:ea typeface="돋움체" panose="020B0609000101010101" pitchFamily="49" charset="-127"/>
                <a:cs typeface="Arial" pitchFamily="34" charset="0"/>
              </a:rPr>
              <a:pPr algn="ctr" defTabSz="914339">
                <a:defRPr/>
              </a:pPr>
              <a:t>‹#›</a:t>
            </a:fld>
            <a:endParaRPr lang="ko-KR" altLang="en-US" sz="1000" b="1" dirty="0">
              <a:solidFill>
                <a:prstClr val="black"/>
              </a:solidFill>
              <a:latin typeface="Arial" pitchFamily="34" charset="0"/>
              <a:ea typeface="돋움체" panose="020B0609000101010101" pitchFamily="49" charset="-127"/>
              <a:cs typeface="Arial" pitchFamily="34" charset="0"/>
            </a:endParaRPr>
          </a:p>
        </p:txBody>
      </p:sp>
      <p:sp>
        <p:nvSpPr>
          <p:cNvPr id="8" name="제목 2"/>
          <p:cNvSpPr>
            <a:spLocks noGrp="1"/>
          </p:cNvSpPr>
          <p:nvPr>
            <p:ph type="title"/>
          </p:nvPr>
        </p:nvSpPr>
        <p:spPr>
          <a:xfrm>
            <a:off x="266725" y="152636"/>
            <a:ext cx="8268000" cy="5220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339" rtl="0" eaLnBrk="1" latinLnBrk="1" hangingPunct="1">
              <a:spcBef>
                <a:spcPct val="0"/>
              </a:spcBef>
              <a:buNone/>
              <a:defRPr lang="en-US" altLang="en-US" sz="2800" b="1" kern="12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63454" y="6642101"/>
            <a:ext cx="4180813" cy="219787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ROK Government Proprietary Information KF-X Program Data</a:t>
            </a:r>
            <a:endParaRPr lang="ko-KR" altLang="en-US" sz="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1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303" y="2636912"/>
            <a:ext cx="2470458" cy="226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 userDrawn="1"/>
        </p:nvSpPr>
        <p:spPr>
          <a:xfrm>
            <a:off x="0" y="0"/>
            <a:ext cx="99575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2"/>
          <p:cNvSpPr>
            <a:spLocks noGrp="1"/>
          </p:cNvSpPr>
          <p:nvPr>
            <p:ph type="title"/>
          </p:nvPr>
        </p:nvSpPr>
        <p:spPr>
          <a:xfrm>
            <a:off x="818541" y="1124744"/>
            <a:ext cx="8268000" cy="522000"/>
          </a:xfrm>
          <a:prstGeom prst="rect">
            <a:avLst/>
          </a:prstGeom>
        </p:spPr>
        <p:txBody>
          <a:bodyPr/>
          <a:lstStyle>
            <a:lvl1pPr>
              <a:defRPr lang="en-US" sz="32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5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99" y="5535078"/>
            <a:ext cx="1205066" cy="11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8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1_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각 삼각형 5"/>
          <p:cNvSpPr/>
          <p:nvPr/>
        </p:nvSpPr>
        <p:spPr>
          <a:xfrm rot="16200000">
            <a:off x="9549176" y="6504707"/>
            <a:ext cx="323656" cy="382930"/>
          </a:xfrm>
          <a:prstGeom prst="rtTriangle">
            <a:avLst/>
          </a:prstGeom>
          <a:solidFill>
            <a:srgbClr val="6699FF"/>
          </a:solidFill>
          <a:ln w="1270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</a:bodyPr>
          <a:lstStyle/>
          <a:p>
            <a:pPr defTabSz="884238">
              <a:defRPr/>
            </a:pPr>
            <a:endParaRPr lang="ko-KR" altLang="en-US" sz="17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>
          <a:xfrm>
            <a:off x="9733982" y="6714374"/>
            <a:ext cx="125034" cy="12311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0" tIns="0" rIns="0" bIns="0">
            <a:spAutoFit/>
          </a:bodyPr>
          <a:lstStyle/>
          <a:p>
            <a:pPr defTabSz="884238" eaLnBrk="0" latinLnBrk="0" hangingPunct="0">
              <a:spcBef>
                <a:spcPct val="50000"/>
              </a:spcBef>
              <a:defRPr/>
            </a:pPr>
            <a:fld id="{04FE6DBE-2869-4650-8ED9-AB28B78FF0EC}" type="slidenum">
              <a:rPr kumimoji="0" lang="ko-KR" altLang="en-US" sz="800">
                <a:solidFill>
                  <a:srgbClr val="FFFFFF"/>
                </a:solidFill>
                <a:latin typeface="Arial"/>
                <a:ea typeface="HY견명조"/>
                <a:sym typeface="Wingdings"/>
              </a:rPr>
              <a:pPr defTabSz="884238" eaLnBrk="0" latinLnBrk="0" hangingPunct="0">
                <a:spcBef>
                  <a:spcPct val="50000"/>
                </a:spcBef>
                <a:defRPr/>
              </a:pPr>
              <a:t>‹#›</a:t>
            </a:fld>
            <a:endParaRPr kumimoji="0" lang="en-US" altLang="ko-KR" sz="1000">
              <a:solidFill>
                <a:srgbClr val="FFFFFF"/>
              </a:solidFill>
              <a:latin typeface="Arial"/>
              <a:ea typeface="HY견명조"/>
              <a:sym typeface="Wingdings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524" y="8626"/>
            <a:ext cx="9901238" cy="26093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8"/>
            <a:ext cx="33528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6" descr="369"/>
          <p:cNvPicPr>
            <a:picLocks noChangeAspect="1" noChangeArrowheads="1"/>
          </p:cNvPicPr>
          <p:nvPr userDrawn="1"/>
        </p:nvPicPr>
        <p:blipFill rotWithShape="1">
          <a:blip r:embed="rId6"/>
          <a:srcRect/>
          <a:stretch>
            <a:fillRect/>
          </a:stretch>
        </p:blipFill>
        <p:spPr>
          <a:xfrm>
            <a:off x="0" y="116632"/>
            <a:ext cx="9813540" cy="6480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3_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7"/>
          <a:srcRect/>
          <a:stretch>
            <a:fillRect/>
          </a:stretch>
        </p:blipFill>
        <p:spPr>
          <a:xfrm>
            <a:off x="14319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34" tIns="45717" rIns="91434" bIns="45717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34" tIns="45717" rIns="91434" bIns="45717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34" tIns="45717" rIns="91434" bIns="45717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돋움체"/>
                <a:ea typeface="돋움체"/>
              </a:defRPr>
            </a:lvl1pPr>
          </a:lstStyle>
          <a:p>
            <a:pPr defTabSz="914339">
              <a:defRPr/>
            </a:pPr>
            <a:fld id="{C9831037-7683-45A1-B5E9-EF12B940C77A}" type="datetime1">
              <a:rPr lang="ko-KR" altLang="en-US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2022-05-04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34" tIns="45717" rIns="91434" bIns="45717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돋움체"/>
                <a:ea typeface="돋움체"/>
              </a:defRPr>
            </a:lvl1pPr>
          </a:lstStyle>
          <a:p>
            <a:pPr defTabSz="914339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34" tIns="45717" rIns="91434" bIns="45717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돋움체"/>
                <a:ea typeface="돋움체"/>
              </a:defRPr>
            </a:lvl1pPr>
          </a:lstStyle>
          <a:p>
            <a:pPr defTabSz="914339">
              <a:defRPr/>
            </a:pPr>
            <a:fld id="{FBFF895F-D702-418C-BCE5-3710C33CEF4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 defTabSz="914339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8"/>
          <a:stretch>
            <a:fillRect/>
          </a:stretch>
        </p:blipFill>
        <p:spPr>
          <a:xfrm>
            <a:off x="8121352" y="6356355"/>
            <a:ext cx="1512738" cy="3369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</p:sldLayoutIdLst>
  <p:transition/>
  <p:txStyles>
    <p:titleStyle>
      <a:lvl1pPr algn="ctr" defTabSz="914339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7" indent="-342877" algn="l" defTabSz="914339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1" indent="-285731" algn="l" defTabSz="914339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5" indent="-228585" algn="l" defTabSz="914339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5" indent="-228585" algn="l" defTabSz="914339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4" indent="-228585" algn="l" defTabSz="914339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5" indent="-228585" algn="l" defTabSz="914339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5" indent="-228585" algn="l" defTabSz="914339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4" indent="-228585" algn="l" defTabSz="914339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4" indent="-228585" algn="l" defTabSz="914339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9143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9" algn="l" defTabSz="9143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9" algn="l" defTabSz="9143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xy" rotWithShape="1">
          <a:gsLst>
            <a:gs pos="0">
              <a:schemeClr val="accent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624707" y="-21343"/>
            <a:ext cx="9289032" cy="6870723"/>
          </a:xfrm>
          <a:prstGeom prst="rect">
            <a:avLst/>
          </a:prstGeom>
          <a:solidFill>
            <a:srgbClr val="D6E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2960948"/>
            <a:ext cx="6398339" cy="3897052"/>
          </a:xfrm>
          <a:prstGeom prst="rect">
            <a:avLst/>
          </a:prstGeom>
        </p:spPr>
      </p:pic>
      <p:sp>
        <p:nvSpPr>
          <p:cNvPr id="7" name="직각 삼각형 6"/>
          <p:cNvSpPr/>
          <p:nvPr/>
        </p:nvSpPr>
        <p:spPr>
          <a:xfrm rot="5400000">
            <a:off x="838603" y="-855892"/>
            <a:ext cx="5457946" cy="7144285"/>
          </a:xfrm>
          <a:prstGeom prst="rtTriangl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596516" y="692696"/>
            <a:ext cx="8712968" cy="22682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rnd" cmpd="sng" algn="ctr">
            <a:solidFill>
              <a:srgbClr val="001AFF">
                <a:alpha val="50000"/>
              </a:srgbClr>
            </a:solidFill>
            <a:prstDash val="solid"/>
            <a:round/>
            <a:headEnd w="med" len="med"/>
            <a:tailEnd w="med" len="med"/>
          </a:ln>
          <a:effectLst>
            <a:glow rad="190500">
              <a:schemeClr val="accent1">
                <a:satMod val="175000"/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1208584" y="1327644"/>
            <a:ext cx="7560840" cy="75608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057B9">
              <a:alpha val="80000"/>
            </a:srgbClr>
          </a:solidFill>
          <a:ln w="25400" cap="flat" cmpd="sng" algn="ctr">
            <a:noFill/>
            <a:prstDash val="solid"/>
            <a:round/>
            <a:headEnd w="med" len="med"/>
            <a:tailEnd w="med" len="med"/>
          </a:ln>
          <a:effectLst>
            <a:glow rad="190500">
              <a:schemeClr val="accent1">
                <a:satMod val="175000"/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</p:txBody>
      </p:sp>
      <p:sp>
        <p:nvSpPr>
          <p:cNvPr id="3" name="제목 1"/>
          <p:cNvSpPr txBox="1"/>
          <p:nvPr/>
        </p:nvSpPr>
        <p:spPr>
          <a:xfrm>
            <a:off x="855004" y="1367639"/>
            <a:ext cx="8268000" cy="676094"/>
          </a:xfrm>
          <a:prstGeom prst="rect">
            <a:avLst/>
          </a:prstGeom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  <p:txBody>
          <a:bodyPr vert="horz" lIns="91434" tIns="45717" rIns="91434" bIns="45717" anchor="ctr">
            <a:noAutofit/>
          </a:bodyPr>
          <a:lstStyle>
            <a:lvl1pPr algn="ctr" defTabSz="914339" rtl="0" eaLnBrk="1" latinLnBrk="1" hangingPunct="1">
              <a:spcBef>
                <a:spcPct val="0"/>
              </a:spcBef>
              <a:buNone/>
              <a:def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defRPr/>
            </a:pPr>
            <a:r>
              <a:rPr kumimoji="0" lang="ko-KR" altLang="en-US" sz="2400" dirty="0">
                <a:ln w="9525">
                  <a:solidFill>
                    <a:schemeClr val="lt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HY중고딕"/>
                <a:ea typeface="HY중고딕"/>
              </a:rPr>
              <a:t>재난방송수신설비</a:t>
            </a:r>
            <a:r>
              <a:rPr kumimoji="0" lang="en-US" altLang="ko-KR" sz="2400" dirty="0">
                <a:ln w="9525">
                  <a:solidFill>
                    <a:schemeClr val="lt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HY중고딕"/>
                <a:ea typeface="HY중고딕"/>
              </a:rPr>
              <a:t>(FM/DMB/</a:t>
            </a:r>
            <a:r>
              <a:rPr kumimoji="0" lang="ko-KR" altLang="en-US" sz="2400" dirty="0" smtClean="0">
                <a:ln w="9525">
                  <a:solidFill>
                    <a:schemeClr val="lt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HY중고딕"/>
                <a:ea typeface="HY중고딕"/>
              </a:rPr>
              <a:t>열차무선방호</a:t>
            </a:r>
            <a:r>
              <a:rPr kumimoji="0" lang="en-US" altLang="ko-KR" sz="2400" dirty="0">
                <a:ln w="9525">
                  <a:solidFill>
                    <a:schemeClr val="lt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HY중고딕"/>
                <a:ea typeface="HY중고딕"/>
              </a:rPr>
              <a:t>)</a:t>
            </a:r>
            <a:endParaRPr kumimoji="0" lang="ko-KR" altLang="en-US" sz="2400" dirty="0">
              <a:ln w="9525">
                <a:solidFill>
                  <a:schemeClr val="lt1"/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63500">
                  <a:schemeClr val="accent1">
                    <a:satMod val="175000"/>
                    <a:alpha val="50000"/>
                  </a:schemeClr>
                </a:glow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HY중고딕"/>
              <a:ea typeface="HY중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1.2.4 LDU_FM, LDU_DMB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형상</a:t>
            </a:r>
          </a:p>
        </p:txBody>
      </p:sp>
      <p:pic>
        <p:nvPicPr>
          <p:cNvPr id="17411" name="_x471673120" descr="EMB0000fd384a3f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2520" y="2096852"/>
            <a:ext cx="4526735" cy="3240000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690867" y="5780736"/>
            <a:ext cx="8510605" cy="5645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외부수신안테나로부터 들어오는 신호의 케이블 손실을 보상하는 저잡음 전치증폭장치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OPU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의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ADC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 일정한 이득으로 신호전송을 위한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AGC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기능</a:t>
            </a:r>
          </a:p>
        </p:txBody>
      </p:sp>
      <p:graphicFrame>
        <p:nvGraphicFramePr>
          <p:cNvPr id="17412" name="표 26"/>
          <p:cNvGraphicFramePr>
            <a:graphicFrameLocks noGrp="1"/>
          </p:cNvGraphicFramePr>
          <p:nvPr/>
        </p:nvGraphicFramePr>
        <p:xfrm>
          <a:off x="5385048" y="2024844"/>
          <a:ext cx="4244833" cy="3357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9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PWR,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 입력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RUN LED, LDU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정상동작 시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COMM LED, MCU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와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RS-422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통신이 정상일 때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ALM LED,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설정된 레벨보다 낮은 신호 입력 시</a:t>
                      </a:r>
                      <a:r>
                        <a:rPr lang="ko-KR" altLang="en-US" sz="1050" b="0" i="0" u="none" strike="noStrike"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로컬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자체 점검용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43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Receiver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입력된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FM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신호 저잡음 증폭 후 </a:t>
                      </a:r>
                      <a:endParaRPr lang="EN-US" sz="1050" b="0" i="0" u="none" strike="noStrike">
                        <a:latin typeface="맑은 고딕"/>
                        <a:ea typeface="맑은 고딕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수신기 모니터용으로 출력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43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Receiver Power,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모니터용</a:t>
                      </a:r>
                      <a:r>
                        <a:rPr lang="ko-KR" altLang="en-US" sz="1050" b="0" i="0" u="none" strike="noStrike"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수신기 전원 출력</a:t>
                      </a:r>
                      <a:r>
                        <a:rPr lang="ko-KR" altLang="en-US" sz="1050" b="0" i="0" u="none" strike="noStrike"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(+5V)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7413" name="그룹 23"/>
          <p:cNvGrpSpPr/>
          <p:nvPr/>
        </p:nvGrpSpPr>
        <p:grpSpPr>
          <a:xfrm>
            <a:off x="1942596" y="3291839"/>
            <a:ext cx="238096" cy="217171"/>
            <a:chOff x="1345187" y="3628757"/>
            <a:chExt cx="410909" cy="335563"/>
          </a:xfrm>
        </p:grpSpPr>
        <p:sp>
          <p:nvSpPr>
            <p:cNvPr id="1741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41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7416" name="그룹 23"/>
          <p:cNvGrpSpPr/>
          <p:nvPr/>
        </p:nvGrpSpPr>
        <p:grpSpPr>
          <a:xfrm>
            <a:off x="2518660" y="3429000"/>
            <a:ext cx="238096" cy="217171"/>
            <a:chOff x="1345187" y="3628757"/>
            <a:chExt cx="410909" cy="335563"/>
          </a:xfrm>
        </p:grpSpPr>
        <p:sp>
          <p:nvSpPr>
            <p:cNvPr id="1741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418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17419" name="그룹 23"/>
          <p:cNvGrpSpPr/>
          <p:nvPr/>
        </p:nvGrpSpPr>
        <p:grpSpPr>
          <a:xfrm>
            <a:off x="1942596" y="3535865"/>
            <a:ext cx="238096" cy="217171"/>
            <a:chOff x="1345187" y="3628757"/>
            <a:chExt cx="410909" cy="335563"/>
          </a:xfrm>
        </p:grpSpPr>
        <p:sp>
          <p:nvSpPr>
            <p:cNvPr id="1742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421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17422" name="그룹 23"/>
          <p:cNvGrpSpPr/>
          <p:nvPr/>
        </p:nvGrpSpPr>
        <p:grpSpPr>
          <a:xfrm>
            <a:off x="2518660" y="3660831"/>
            <a:ext cx="238096" cy="217171"/>
            <a:chOff x="1345187" y="3628757"/>
            <a:chExt cx="410909" cy="335563"/>
          </a:xfrm>
        </p:grpSpPr>
        <p:sp>
          <p:nvSpPr>
            <p:cNvPr id="1742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424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17425" name="그룹 23"/>
          <p:cNvGrpSpPr/>
          <p:nvPr/>
        </p:nvGrpSpPr>
        <p:grpSpPr>
          <a:xfrm>
            <a:off x="1208584" y="4219941"/>
            <a:ext cx="238096" cy="217171"/>
            <a:chOff x="1345187" y="3628757"/>
            <a:chExt cx="410909" cy="335563"/>
          </a:xfrm>
        </p:grpSpPr>
        <p:sp>
          <p:nvSpPr>
            <p:cNvPr id="1742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427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17428" name="그룹 23"/>
          <p:cNvGrpSpPr/>
          <p:nvPr/>
        </p:nvGrpSpPr>
        <p:grpSpPr>
          <a:xfrm>
            <a:off x="1114504" y="3067813"/>
            <a:ext cx="238096" cy="217171"/>
            <a:chOff x="1345187" y="3628757"/>
            <a:chExt cx="410909" cy="335563"/>
          </a:xfrm>
        </p:grpSpPr>
        <p:sp>
          <p:nvSpPr>
            <p:cNvPr id="17429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430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pSp>
        <p:nvGrpSpPr>
          <p:cNvPr id="17431" name="그룹 23"/>
          <p:cNvGrpSpPr/>
          <p:nvPr/>
        </p:nvGrpSpPr>
        <p:grpSpPr>
          <a:xfrm>
            <a:off x="1110097" y="2861687"/>
            <a:ext cx="238096" cy="207273"/>
            <a:chOff x="1345187" y="3628757"/>
            <a:chExt cx="410909" cy="320269"/>
          </a:xfrm>
        </p:grpSpPr>
        <p:sp>
          <p:nvSpPr>
            <p:cNvPr id="1743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433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</a:p>
          </p:txBody>
        </p:sp>
      </p:grpSp>
      <p:sp>
        <p:nvSpPr>
          <p:cNvPr id="17434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1.2.5 OPU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2315304" y="155932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pic>
        <p:nvPicPr>
          <p:cNvPr id="16385" name="_x471671104" descr="EMB0000fd384a40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0037" y="1988840"/>
            <a:ext cx="4565792" cy="3240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>
          <a:xfrm>
            <a:off x="696823" y="5799262"/>
            <a:ext cx="8510605" cy="83409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LDU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에서 수신된 신호를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A/D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 변환 및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D/O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 변환하여 광전변환증폭기로 전송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하위 단의 알람및 상태정보를 광전 변환 후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MCU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 전송하는 기능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이중화로 구성되어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MAIN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유닛 장애 시 무순단으로 절체되어 운영된다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graphicFrame>
        <p:nvGraphicFramePr>
          <p:cNvPr id="16386" name="표 26"/>
          <p:cNvGraphicFramePr>
            <a:graphicFrameLocks noGrp="1"/>
          </p:cNvGraphicFramePr>
          <p:nvPr/>
        </p:nvGraphicFramePr>
        <p:xfrm>
          <a:off x="5385048" y="1738853"/>
          <a:ext cx="4244833" cy="391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3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O#2,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광입출력 포트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#1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3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O#1,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광입출력 포트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#2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로컬 포트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자체 점검용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PWR,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전원 입력 시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COM, MCU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와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RS-422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통신이 정상일 때 </a:t>
                      </a:r>
                      <a:r>
                        <a:rPr lang="ko-KR" altLang="en-US" sz="1100" b="0" i="0" u="none" strike="noStrike"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RUN, OPU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정상동작 시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ALM, OPU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장애 시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LD,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광신호 송신 레벨 정상 시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PD,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광신호 수신 레벨 정상 시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MON#1, MON#2, MON#3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이더넷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FM, FM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신호 모니터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DMB, DMB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신호 모니터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6387" name="그룹 23"/>
          <p:cNvGrpSpPr/>
          <p:nvPr/>
        </p:nvGrpSpPr>
        <p:grpSpPr>
          <a:xfrm>
            <a:off x="1676636" y="4545124"/>
            <a:ext cx="238096" cy="217171"/>
            <a:chOff x="1345187" y="3628757"/>
            <a:chExt cx="410909" cy="335563"/>
          </a:xfrm>
        </p:grpSpPr>
        <p:sp>
          <p:nvSpPr>
            <p:cNvPr id="1638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389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6390" name="그룹 23"/>
          <p:cNvGrpSpPr/>
          <p:nvPr/>
        </p:nvGrpSpPr>
        <p:grpSpPr>
          <a:xfrm>
            <a:off x="1676636" y="4329100"/>
            <a:ext cx="238096" cy="217171"/>
            <a:chOff x="1345187" y="3628757"/>
            <a:chExt cx="410909" cy="335563"/>
          </a:xfrm>
        </p:grpSpPr>
        <p:sp>
          <p:nvSpPr>
            <p:cNvPr id="1639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39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16393" name="그룹 23"/>
          <p:cNvGrpSpPr/>
          <p:nvPr/>
        </p:nvGrpSpPr>
        <p:grpSpPr>
          <a:xfrm>
            <a:off x="632520" y="3906577"/>
            <a:ext cx="238096" cy="217171"/>
            <a:chOff x="1345187" y="3628757"/>
            <a:chExt cx="410909" cy="335563"/>
          </a:xfrm>
        </p:grpSpPr>
        <p:sp>
          <p:nvSpPr>
            <p:cNvPr id="1639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39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16396" name="그룹 23"/>
          <p:cNvGrpSpPr/>
          <p:nvPr/>
        </p:nvGrpSpPr>
        <p:grpSpPr>
          <a:xfrm>
            <a:off x="2266632" y="3048763"/>
            <a:ext cx="238096" cy="217171"/>
            <a:chOff x="1345187" y="3628757"/>
            <a:chExt cx="410909" cy="335563"/>
          </a:xfrm>
        </p:grpSpPr>
        <p:sp>
          <p:nvSpPr>
            <p:cNvPr id="1639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398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16399" name="그룹 23"/>
          <p:cNvGrpSpPr/>
          <p:nvPr/>
        </p:nvGrpSpPr>
        <p:grpSpPr>
          <a:xfrm>
            <a:off x="1712640" y="3048763"/>
            <a:ext cx="238096" cy="217171"/>
            <a:chOff x="1345187" y="3628757"/>
            <a:chExt cx="410909" cy="335563"/>
          </a:xfrm>
        </p:grpSpPr>
        <p:sp>
          <p:nvSpPr>
            <p:cNvPr id="1640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401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16402" name="그룹 23"/>
          <p:cNvGrpSpPr/>
          <p:nvPr/>
        </p:nvGrpSpPr>
        <p:grpSpPr>
          <a:xfrm>
            <a:off x="1064568" y="3167447"/>
            <a:ext cx="238096" cy="217171"/>
            <a:chOff x="1345187" y="3628757"/>
            <a:chExt cx="410909" cy="335563"/>
          </a:xfrm>
        </p:grpSpPr>
        <p:sp>
          <p:nvSpPr>
            <p:cNvPr id="1640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404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pSp>
        <p:nvGrpSpPr>
          <p:cNvPr id="16405" name="그룹 23"/>
          <p:cNvGrpSpPr/>
          <p:nvPr/>
        </p:nvGrpSpPr>
        <p:grpSpPr>
          <a:xfrm>
            <a:off x="524508" y="3169543"/>
            <a:ext cx="238096" cy="207273"/>
            <a:chOff x="1345187" y="3628757"/>
            <a:chExt cx="410909" cy="320269"/>
          </a:xfrm>
        </p:grpSpPr>
        <p:sp>
          <p:nvSpPr>
            <p:cNvPr id="1640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407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</a:p>
          </p:txBody>
        </p:sp>
      </p:grpSp>
      <p:grpSp>
        <p:nvGrpSpPr>
          <p:cNvPr id="16408" name="그룹 23"/>
          <p:cNvGrpSpPr/>
          <p:nvPr/>
        </p:nvGrpSpPr>
        <p:grpSpPr>
          <a:xfrm>
            <a:off x="2266632" y="3221727"/>
            <a:ext cx="238096" cy="207273"/>
            <a:chOff x="1345187" y="3628757"/>
            <a:chExt cx="410909" cy="320269"/>
          </a:xfrm>
        </p:grpSpPr>
        <p:sp>
          <p:nvSpPr>
            <p:cNvPr id="16409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410" name="TextBox 25"/>
            <p:cNvSpPr txBox="1"/>
            <p:nvPr/>
          </p:nvSpPr>
          <p:spPr>
            <a:xfrm>
              <a:off x="1345187" y="3628757"/>
              <a:ext cx="428570" cy="320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8</a:t>
              </a:r>
            </a:p>
          </p:txBody>
        </p:sp>
      </p:grpSp>
      <p:grpSp>
        <p:nvGrpSpPr>
          <p:cNvPr id="16411" name="그룹 23"/>
          <p:cNvGrpSpPr/>
          <p:nvPr/>
        </p:nvGrpSpPr>
        <p:grpSpPr>
          <a:xfrm>
            <a:off x="1067590" y="3320988"/>
            <a:ext cx="238096" cy="207273"/>
            <a:chOff x="1345187" y="3628757"/>
            <a:chExt cx="410909" cy="320269"/>
          </a:xfrm>
        </p:grpSpPr>
        <p:sp>
          <p:nvSpPr>
            <p:cNvPr id="1641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413" name="TextBox 25"/>
            <p:cNvSpPr txBox="1"/>
            <p:nvPr/>
          </p:nvSpPr>
          <p:spPr>
            <a:xfrm>
              <a:off x="1345187" y="3628758"/>
              <a:ext cx="428570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8</a:t>
              </a:r>
            </a:p>
          </p:txBody>
        </p:sp>
      </p:grpSp>
      <p:grpSp>
        <p:nvGrpSpPr>
          <p:cNvPr id="16414" name="그룹 23"/>
          <p:cNvGrpSpPr/>
          <p:nvPr/>
        </p:nvGrpSpPr>
        <p:grpSpPr>
          <a:xfrm>
            <a:off x="1712640" y="3221727"/>
            <a:ext cx="238096" cy="207273"/>
            <a:chOff x="1345187" y="3628757"/>
            <a:chExt cx="410909" cy="320269"/>
          </a:xfrm>
        </p:grpSpPr>
        <p:sp>
          <p:nvSpPr>
            <p:cNvPr id="1641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416" name="TextBox 25"/>
            <p:cNvSpPr txBox="1"/>
            <p:nvPr/>
          </p:nvSpPr>
          <p:spPr>
            <a:xfrm>
              <a:off x="1345187" y="3628757"/>
              <a:ext cx="428570" cy="331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9</a:t>
              </a:r>
            </a:p>
          </p:txBody>
        </p:sp>
      </p:grpSp>
      <p:grpSp>
        <p:nvGrpSpPr>
          <p:cNvPr id="16417" name="그룹 23"/>
          <p:cNvGrpSpPr/>
          <p:nvPr/>
        </p:nvGrpSpPr>
        <p:grpSpPr>
          <a:xfrm>
            <a:off x="1053903" y="2600907"/>
            <a:ext cx="351655" cy="214703"/>
            <a:chOff x="1365851" y="3628756"/>
            <a:chExt cx="428570" cy="331750"/>
          </a:xfrm>
        </p:grpSpPr>
        <p:sp>
          <p:nvSpPr>
            <p:cNvPr id="1641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419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10</a:t>
              </a:r>
            </a:p>
          </p:txBody>
        </p:sp>
      </p:grpSp>
      <p:grpSp>
        <p:nvGrpSpPr>
          <p:cNvPr id="16420" name="그룹 23"/>
          <p:cNvGrpSpPr/>
          <p:nvPr/>
        </p:nvGrpSpPr>
        <p:grpSpPr>
          <a:xfrm>
            <a:off x="526604" y="3329374"/>
            <a:ext cx="238096" cy="207273"/>
            <a:chOff x="1345187" y="3628757"/>
            <a:chExt cx="410909" cy="320269"/>
          </a:xfrm>
        </p:grpSpPr>
        <p:sp>
          <p:nvSpPr>
            <p:cNvPr id="1642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422" name="TextBox 25"/>
            <p:cNvSpPr txBox="1"/>
            <p:nvPr/>
          </p:nvSpPr>
          <p:spPr>
            <a:xfrm>
              <a:off x="1345187" y="3628757"/>
              <a:ext cx="428570" cy="331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9</a:t>
              </a:r>
            </a:p>
          </p:txBody>
        </p:sp>
      </p:grpSp>
      <p:grpSp>
        <p:nvGrpSpPr>
          <p:cNvPr id="16423" name="그룹 23"/>
          <p:cNvGrpSpPr/>
          <p:nvPr/>
        </p:nvGrpSpPr>
        <p:grpSpPr>
          <a:xfrm>
            <a:off x="1064568" y="2818253"/>
            <a:ext cx="351655" cy="214703"/>
            <a:chOff x="1365851" y="3628756"/>
            <a:chExt cx="428570" cy="331750"/>
          </a:xfrm>
        </p:grpSpPr>
        <p:sp>
          <p:nvSpPr>
            <p:cNvPr id="1642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425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10</a:t>
              </a:r>
            </a:p>
          </p:txBody>
        </p:sp>
      </p:grpSp>
      <p:grpSp>
        <p:nvGrpSpPr>
          <p:cNvPr id="16426" name="그룹 23"/>
          <p:cNvGrpSpPr/>
          <p:nvPr/>
        </p:nvGrpSpPr>
        <p:grpSpPr>
          <a:xfrm>
            <a:off x="1172580" y="4006384"/>
            <a:ext cx="351655" cy="214703"/>
            <a:chOff x="1365851" y="3628756"/>
            <a:chExt cx="428570" cy="331750"/>
          </a:xfrm>
        </p:grpSpPr>
        <p:sp>
          <p:nvSpPr>
            <p:cNvPr id="1642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428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11</a:t>
              </a:r>
            </a:p>
          </p:txBody>
        </p:sp>
      </p:grpSp>
      <p:grpSp>
        <p:nvGrpSpPr>
          <p:cNvPr id="16429" name="그룹 23"/>
          <p:cNvGrpSpPr/>
          <p:nvPr/>
        </p:nvGrpSpPr>
        <p:grpSpPr>
          <a:xfrm>
            <a:off x="1172580" y="4241459"/>
            <a:ext cx="351655" cy="214703"/>
            <a:chOff x="1365851" y="3628756"/>
            <a:chExt cx="428570" cy="331750"/>
          </a:xfrm>
        </p:grpSpPr>
        <p:sp>
          <p:nvSpPr>
            <p:cNvPr id="1643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431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12</a:t>
              </a:r>
            </a:p>
          </p:txBody>
        </p:sp>
      </p:grpSp>
      <p:sp>
        <p:nvSpPr>
          <p:cNvPr id="16432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1.2.6 OSU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형상</a:t>
            </a:r>
            <a:endParaRPr lang="ko-KR" altLang="en-US" sz="1400">
              <a:latin typeface="맑은 고딕"/>
              <a:ea typeface="맑은 고딕"/>
              <a:cs typeface="Times New Roman"/>
            </a:endParaRPr>
          </a:p>
        </p:txBody>
      </p:sp>
      <p:pic>
        <p:nvPicPr>
          <p:cNvPr id="15361" name="_x454655696" descr="EMB0000fd384a41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40532" y="2135389"/>
            <a:ext cx="4413520" cy="3240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>
          <a:xfrm>
            <a:off x="690867" y="5657732"/>
            <a:ext cx="8510605" cy="83160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-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OPU_M, OPU_S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로부터 입력된 광신호를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INPUT#1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과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INPUT#2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포트로 입력받아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OUTPUT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포트로 출력하는 기능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-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MCU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로부터 제어신호를 받아 내부의 광스위치를 제어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이중화로 구성되어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MAIN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유닛 장애 시 무순단으로 절체되어 운영된다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  <a:endParaRPr lang="ko-KR" altLang="en-US" sz="120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graphicFrame>
        <p:nvGraphicFramePr>
          <p:cNvPr id="15362" name="표 26"/>
          <p:cNvGraphicFramePr>
            <a:graphicFrameLocks noGrp="1"/>
          </p:cNvGraphicFramePr>
          <p:nvPr/>
        </p:nvGraphicFramePr>
        <p:xfrm>
          <a:off x="5385048" y="2276872"/>
          <a:ext cx="4248471" cy="288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2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805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PWR,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 입력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998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OPU_M,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광스위치가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OPU_M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으로 선택되었을 때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998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OPU_R,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광스위치가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OPU_R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으로 선택되었을 때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57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OUTPUT,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광스위치 출력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57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INPUT#1,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광스위치 입력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57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INPUT#</a:t>
                      </a:r>
                      <a:r>
                        <a:rPr lang="en-US" altLang="ko-KR" sz="1050" b="0" i="0" u="none" strike="noStrike"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광스위치 입력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5363" name="그룹 23"/>
          <p:cNvGrpSpPr/>
          <p:nvPr/>
        </p:nvGrpSpPr>
        <p:grpSpPr>
          <a:xfrm>
            <a:off x="2014604" y="3355845"/>
            <a:ext cx="238096" cy="217171"/>
            <a:chOff x="1345187" y="3628757"/>
            <a:chExt cx="410909" cy="335563"/>
          </a:xfrm>
        </p:grpSpPr>
        <p:sp>
          <p:nvSpPr>
            <p:cNvPr id="1536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36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5366" name="그룹 23"/>
          <p:cNvGrpSpPr/>
          <p:nvPr/>
        </p:nvGrpSpPr>
        <p:grpSpPr>
          <a:xfrm>
            <a:off x="1294524" y="3454332"/>
            <a:ext cx="238096" cy="217171"/>
            <a:chOff x="1345187" y="3628757"/>
            <a:chExt cx="410909" cy="335563"/>
          </a:xfrm>
        </p:grpSpPr>
        <p:sp>
          <p:nvSpPr>
            <p:cNvPr id="1536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368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15369" name="그룹 23"/>
          <p:cNvGrpSpPr/>
          <p:nvPr/>
        </p:nvGrpSpPr>
        <p:grpSpPr>
          <a:xfrm>
            <a:off x="2016700" y="3582541"/>
            <a:ext cx="238096" cy="217171"/>
            <a:chOff x="1345187" y="3628757"/>
            <a:chExt cx="410909" cy="335563"/>
          </a:xfrm>
        </p:grpSpPr>
        <p:sp>
          <p:nvSpPr>
            <p:cNvPr id="1537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371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15372" name="그룹 23"/>
          <p:cNvGrpSpPr/>
          <p:nvPr/>
        </p:nvGrpSpPr>
        <p:grpSpPr>
          <a:xfrm>
            <a:off x="1330527" y="4175559"/>
            <a:ext cx="238096" cy="217171"/>
            <a:chOff x="1345187" y="3628757"/>
            <a:chExt cx="410909" cy="335563"/>
          </a:xfrm>
        </p:grpSpPr>
        <p:sp>
          <p:nvSpPr>
            <p:cNvPr id="1537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374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15375" name="그룹 23"/>
          <p:cNvGrpSpPr/>
          <p:nvPr/>
        </p:nvGrpSpPr>
        <p:grpSpPr>
          <a:xfrm>
            <a:off x="1330528" y="4471969"/>
            <a:ext cx="238096" cy="217171"/>
            <a:chOff x="1345187" y="3628757"/>
            <a:chExt cx="410909" cy="335563"/>
          </a:xfrm>
        </p:grpSpPr>
        <p:sp>
          <p:nvSpPr>
            <p:cNvPr id="1537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377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15378" name="그룹 23"/>
          <p:cNvGrpSpPr/>
          <p:nvPr/>
        </p:nvGrpSpPr>
        <p:grpSpPr>
          <a:xfrm>
            <a:off x="1330528" y="4761148"/>
            <a:ext cx="238096" cy="217171"/>
            <a:chOff x="1345187" y="3628757"/>
            <a:chExt cx="410909" cy="335563"/>
          </a:xfrm>
        </p:grpSpPr>
        <p:sp>
          <p:nvSpPr>
            <p:cNvPr id="15379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380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sp>
        <p:nvSpPr>
          <p:cNvPr id="15381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1.2.7 PSU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</a:p>
        </p:txBody>
      </p:sp>
      <p:pic>
        <p:nvPicPr>
          <p:cNvPr id="14337" name="_x454656056" descr="EMB0000fd384a4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4508" y="2492896"/>
            <a:ext cx="4644516" cy="1517664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>
          <a:xfrm>
            <a:off x="690867" y="5183147"/>
            <a:ext cx="8510605" cy="137820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AC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입력 전원을 제공 받아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중계 장치에 필요한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12V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전원을 출력하는 장치이다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입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출력 전압및 전류 표시 기능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(7-Segment)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과입력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과출력 보호기능이 내장되어 기기의 안정적 운용이 가능하게 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예비 전원공급기와 같이 전원을 동시 공급하며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주와 예비 전원공급기 중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1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개가 장애 발생시 나머지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1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개가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모든 전원을 공급한다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graphicFrame>
        <p:nvGraphicFramePr>
          <p:cNvPr id="14338" name="표 26"/>
          <p:cNvGraphicFramePr>
            <a:graphicFrameLocks noGrp="1"/>
          </p:cNvGraphicFramePr>
          <p:nvPr/>
        </p:nvGraphicFramePr>
        <p:xfrm>
          <a:off x="5385048" y="1736812"/>
          <a:ext cx="4244833" cy="327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9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AC, AC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입력 전압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전류 표시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+12V-V, 12V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출력 전압 표시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+12V-I, 12V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출력 전류 표시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PL,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전원 온 시에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AF, AC Fail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알람 시에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43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DF, DC Fail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알람 시에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BF,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배터리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Fail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알람 시에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입력 전원 온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오프 스위치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배터리 전원 온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오프 스위치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4339" name="그룹 23"/>
          <p:cNvGrpSpPr/>
          <p:nvPr/>
        </p:nvGrpSpPr>
        <p:grpSpPr>
          <a:xfrm>
            <a:off x="2302636" y="2348880"/>
            <a:ext cx="238096" cy="217171"/>
            <a:chOff x="1345187" y="3628757"/>
            <a:chExt cx="410909" cy="335563"/>
          </a:xfrm>
        </p:grpSpPr>
        <p:sp>
          <p:nvSpPr>
            <p:cNvPr id="1434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341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4342" name="그룹 23"/>
          <p:cNvGrpSpPr/>
          <p:nvPr/>
        </p:nvGrpSpPr>
        <p:grpSpPr>
          <a:xfrm>
            <a:off x="2720752" y="2816932"/>
            <a:ext cx="238096" cy="217171"/>
            <a:chOff x="1345187" y="3628757"/>
            <a:chExt cx="410909" cy="335563"/>
          </a:xfrm>
        </p:grpSpPr>
        <p:sp>
          <p:nvSpPr>
            <p:cNvPr id="1434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344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14345" name="그룹 23"/>
          <p:cNvGrpSpPr/>
          <p:nvPr/>
        </p:nvGrpSpPr>
        <p:grpSpPr>
          <a:xfrm>
            <a:off x="3116796" y="2347733"/>
            <a:ext cx="238096" cy="217171"/>
            <a:chOff x="1345187" y="3628757"/>
            <a:chExt cx="410909" cy="335563"/>
          </a:xfrm>
        </p:grpSpPr>
        <p:sp>
          <p:nvSpPr>
            <p:cNvPr id="1434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347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14348" name="그룹 23"/>
          <p:cNvGrpSpPr/>
          <p:nvPr/>
        </p:nvGrpSpPr>
        <p:grpSpPr>
          <a:xfrm>
            <a:off x="2293111" y="3950010"/>
            <a:ext cx="238096" cy="217171"/>
            <a:chOff x="1345187" y="3628757"/>
            <a:chExt cx="410909" cy="335563"/>
          </a:xfrm>
        </p:grpSpPr>
        <p:sp>
          <p:nvSpPr>
            <p:cNvPr id="14349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350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14351" name="그룹 23"/>
          <p:cNvGrpSpPr/>
          <p:nvPr/>
        </p:nvGrpSpPr>
        <p:grpSpPr>
          <a:xfrm>
            <a:off x="2396716" y="3599495"/>
            <a:ext cx="238096" cy="217171"/>
            <a:chOff x="1345187" y="3628757"/>
            <a:chExt cx="410909" cy="335563"/>
          </a:xfrm>
        </p:grpSpPr>
        <p:sp>
          <p:nvSpPr>
            <p:cNvPr id="1435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353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14354" name="그룹 23"/>
          <p:cNvGrpSpPr/>
          <p:nvPr/>
        </p:nvGrpSpPr>
        <p:grpSpPr>
          <a:xfrm>
            <a:off x="2514253" y="3946767"/>
            <a:ext cx="238096" cy="217171"/>
            <a:chOff x="1345187" y="3628757"/>
            <a:chExt cx="410909" cy="335563"/>
          </a:xfrm>
        </p:grpSpPr>
        <p:sp>
          <p:nvSpPr>
            <p:cNvPr id="1435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356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pSp>
        <p:nvGrpSpPr>
          <p:cNvPr id="14357" name="그룹 23"/>
          <p:cNvGrpSpPr/>
          <p:nvPr/>
        </p:nvGrpSpPr>
        <p:grpSpPr>
          <a:xfrm>
            <a:off x="2619028" y="3599495"/>
            <a:ext cx="238096" cy="207273"/>
            <a:chOff x="1345187" y="3628757"/>
            <a:chExt cx="410909" cy="320269"/>
          </a:xfrm>
        </p:grpSpPr>
        <p:sp>
          <p:nvSpPr>
            <p:cNvPr id="1435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359" name="TextBox 25"/>
            <p:cNvSpPr txBox="1"/>
            <p:nvPr/>
          </p:nvSpPr>
          <p:spPr>
            <a:xfrm>
              <a:off x="1345187" y="3628757"/>
              <a:ext cx="410909" cy="3302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</a:p>
          </p:txBody>
        </p:sp>
      </p:grpSp>
      <p:grpSp>
        <p:nvGrpSpPr>
          <p:cNvPr id="14360" name="그룹 23"/>
          <p:cNvGrpSpPr/>
          <p:nvPr/>
        </p:nvGrpSpPr>
        <p:grpSpPr>
          <a:xfrm>
            <a:off x="1532620" y="3859901"/>
            <a:ext cx="238096" cy="217171"/>
            <a:chOff x="1345187" y="3628757"/>
            <a:chExt cx="410909" cy="335563"/>
          </a:xfrm>
        </p:grpSpPr>
        <p:sp>
          <p:nvSpPr>
            <p:cNvPr id="1436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36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8</a:t>
              </a:r>
            </a:p>
          </p:txBody>
        </p:sp>
      </p:grpSp>
      <p:grpSp>
        <p:nvGrpSpPr>
          <p:cNvPr id="14363" name="그룹 23"/>
          <p:cNvGrpSpPr/>
          <p:nvPr/>
        </p:nvGrpSpPr>
        <p:grpSpPr>
          <a:xfrm>
            <a:off x="3918409" y="3849426"/>
            <a:ext cx="238096" cy="206317"/>
            <a:chOff x="1345187" y="3628757"/>
            <a:chExt cx="410909" cy="318793"/>
          </a:xfrm>
        </p:grpSpPr>
        <p:sp>
          <p:nvSpPr>
            <p:cNvPr id="1436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365" name="TextBox 25"/>
            <p:cNvSpPr txBox="1"/>
            <p:nvPr/>
          </p:nvSpPr>
          <p:spPr>
            <a:xfrm>
              <a:off x="1345187" y="3628757"/>
              <a:ext cx="410909" cy="318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9</a:t>
              </a:r>
            </a:p>
          </p:txBody>
        </p:sp>
      </p:grpSp>
      <p:sp>
        <p:nvSpPr>
          <p:cNvPr id="14366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1.2.8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배터리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축전지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)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2754617" y="1553810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pic>
        <p:nvPicPr>
          <p:cNvPr id="13313" name="_x471733792" descr="EMB0000fd384a4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258672" y="2024844"/>
            <a:ext cx="3431926" cy="3240000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>
          <a:xfrm>
            <a:off x="690867" y="5685410"/>
            <a:ext cx="8510605" cy="55680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입력 장애시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전원을 공급하는 기능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배터리는 전원 미공급시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30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분 이상 동작된다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sp>
        <p:nvSpPr>
          <p:cNvPr id="13314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9509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2.1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 개요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-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터널 인근 외함 안 또는 터널 내 기재갱에 설치되며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주중계장치로부터 전송된 광신호를 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  RF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신호로 변환하여 누설동축케이블을 통하여 음영지역으로 방사하는 장치이다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pic>
        <p:nvPicPr>
          <p:cNvPr id="22529" name="_x472517120" descr="EMB0000fd384a3a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242810" y="2636912"/>
            <a:ext cx="2754306" cy="4024709"/>
          </a:xfrm>
          <a:prstGeom prst="rect">
            <a:avLst/>
          </a:prstGeom>
          <a:noFill/>
        </p:spPr>
      </p:pic>
      <p:sp>
        <p:nvSpPr>
          <p:cNvPr id="22530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6270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 모듈구성</a:t>
            </a:r>
          </a:p>
          <a:p>
            <a:pPr>
              <a:spcBef>
                <a:spcPct val="50000"/>
              </a:spcBef>
              <a:defRPr/>
            </a:pPr>
            <a:endParaRPr lang="en-US" altLang="ko-KR" sz="140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3404828" y="2458102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pic>
        <p:nvPicPr>
          <p:cNvPr id="11265" name="_x472780640" descr="EMB0000fd384a3a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8524" y="1916832"/>
            <a:ext cx="3132348" cy="4680520"/>
          </a:xfrm>
          <a:prstGeom prst="rect">
            <a:avLst/>
          </a:prstGeom>
          <a:noFill/>
        </p:spPr>
      </p:pic>
      <p:graphicFrame>
        <p:nvGraphicFramePr>
          <p:cNvPr id="11266" name="표 26"/>
          <p:cNvGraphicFramePr>
            <a:graphicFrameLocks noGrp="1"/>
          </p:cNvGraphicFramePr>
          <p:nvPr/>
        </p:nvGraphicFramePr>
        <p:xfrm>
          <a:off x="4191745" y="1988207"/>
          <a:ext cx="5463540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spc="0">
                          <a:solidFill>
                            <a:schemeClr val="tx1"/>
                          </a:solidFill>
                        </a:rPr>
                        <a:t>모듈명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  <a:defRPr/>
                      </a:pPr>
                      <a:r>
                        <a:rPr lang="en-US" altLang="ko-KR" sz="10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DRU_FM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FM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대역 송신 신호 필터링 및 출력 제어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  <a:defRPr/>
                      </a:pPr>
                      <a:r>
                        <a:rPr lang="en-US" altLang="ko-KR" sz="10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DRU_DMB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DMB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대역 송신 신호 필터링 및 출력 제어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OSU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정전 및 광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신호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장애시 광신호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By-pass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OPU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Digital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신호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DAC,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광전변환 및 광신호 송수신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MCU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광전변환 증폭기 장애검출 및 상태감시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제어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OPU_TPS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열차무선방호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Digital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신호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DAC,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광전변환 및 광신호 송수신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LDU_TPS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열차무선방호 저잡음 증폭 및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AGC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기능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출력 제어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FM_HPA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DBM_HPA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FM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신호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DMB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신호 고전력 증폭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배터리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입력 전원 무공급시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30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분 정상 동작 유지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(12V/7A, 4EA)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WDM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광신호 다중화 및 결합기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PSU_M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PSU_S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각 부 전원공급 및 축전지 충전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절체 동작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MBC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RF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신호 다대역 결합기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히터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10℃ </a:t>
                      </a:r>
                      <a:r>
                        <a:rPr sz="100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이하에서 동작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39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50" b="0" i="0" u="none" strike="noStrike"/>
                        <a:t>써지 보호기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50" b="0" i="0" u="none" strike="noStrike"/>
                        <a:t>전원입력부의</a:t>
                      </a:r>
                      <a:r>
                        <a:rPr lang="EN-US" sz="1050" b="0" i="0" u="none" strike="noStrike"/>
                        <a:t>Surge </a:t>
                      </a:r>
                      <a:r>
                        <a:rPr sz="1050" b="0" i="0" u="none" strike="noStrike"/>
                        <a:t>보호 기능</a:t>
                      </a:r>
                      <a:endParaRPr lang="ko-KR" altLang="en-US" sz="1050"/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1267" name="그룹 23"/>
          <p:cNvGrpSpPr/>
          <p:nvPr/>
        </p:nvGrpSpPr>
        <p:grpSpPr>
          <a:xfrm>
            <a:off x="1366532" y="3158871"/>
            <a:ext cx="238096" cy="217171"/>
            <a:chOff x="1345187" y="3628757"/>
            <a:chExt cx="410909" cy="335563"/>
          </a:xfrm>
        </p:grpSpPr>
        <p:sp>
          <p:nvSpPr>
            <p:cNvPr id="1126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269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1270" name="그룹 23"/>
          <p:cNvGrpSpPr/>
          <p:nvPr/>
        </p:nvGrpSpPr>
        <p:grpSpPr>
          <a:xfrm>
            <a:off x="1582556" y="3154679"/>
            <a:ext cx="238096" cy="217171"/>
            <a:chOff x="1345187" y="3628757"/>
            <a:chExt cx="410909" cy="335563"/>
          </a:xfrm>
        </p:grpSpPr>
        <p:sp>
          <p:nvSpPr>
            <p:cNvPr id="1127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27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11273" name="그룹 23"/>
          <p:cNvGrpSpPr/>
          <p:nvPr/>
        </p:nvGrpSpPr>
        <p:grpSpPr>
          <a:xfrm>
            <a:off x="1803698" y="3154679"/>
            <a:ext cx="238096" cy="217171"/>
            <a:chOff x="1345187" y="3628757"/>
            <a:chExt cx="410909" cy="335563"/>
          </a:xfrm>
        </p:grpSpPr>
        <p:sp>
          <p:nvSpPr>
            <p:cNvPr id="1127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27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11276" name="그룹 23"/>
          <p:cNvGrpSpPr/>
          <p:nvPr/>
        </p:nvGrpSpPr>
        <p:grpSpPr>
          <a:xfrm>
            <a:off x="2010197" y="3164204"/>
            <a:ext cx="238096" cy="217171"/>
            <a:chOff x="1345187" y="3628757"/>
            <a:chExt cx="410909" cy="335563"/>
          </a:xfrm>
        </p:grpSpPr>
        <p:sp>
          <p:nvSpPr>
            <p:cNvPr id="1127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278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11279" name="그룹 23"/>
          <p:cNvGrpSpPr/>
          <p:nvPr/>
        </p:nvGrpSpPr>
        <p:grpSpPr>
          <a:xfrm>
            <a:off x="2223199" y="3164204"/>
            <a:ext cx="238096" cy="217171"/>
            <a:chOff x="1345187" y="3628757"/>
            <a:chExt cx="410909" cy="335563"/>
          </a:xfrm>
        </p:grpSpPr>
        <p:sp>
          <p:nvSpPr>
            <p:cNvPr id="1128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281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11282" name="그룹 23"/>
          <p:cNvGrpSpPr/>
          <p:nvPr/>
        </p:nvGrpSpPr>
        <p:grpSpPr>
          <a:xfrm>
            <a:off x="2650840" y="3164204"/>
            <a:ext cx="238096" cy="217171"/>
            <a:chOff x="1345187" y="3628757"/>
            <a:chExt cx="410909" cy="335563"/>
          </a:xfrm>
        </p:grpSpPr>
        <p:sp>
          <p:nvSpPr>
            <p:cNvPr id="1128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284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pSp>
        <p:nvGrpSpPr>
          <p:cNvPr id="11285" name="그룹 23"/>
          <p:cNvGrpSpPr/>
          <p:nvPr/>
        </p:nvGrpSpPr>
        <p:grpSpPr>
          <a:xfrm>
            <a:off x="2878700" y="3160018"/>
            <a:ext cx="238096" cy="207273"/>
            <a:chOff x="1345187" y="3628757"/>
            <a:chExt cx="410909" cy="320269"/>
          </a:xfrm>
        </p:grpSpPr>
        <p:sp>
          <p:nvSpPr>
            <p:cNvPr id="1128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287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</a:p>
          </p:txBody>
        </p:sp>
      </p:grpSp>
      <p:grpSp>
        <p:nvGrpSpPr>
          <p:cNvPr id="11291" name="그룹 23"/>
          <p:cNvGrpSpPr/>
          <p:nvPr/>
        </p:nvGrpSpPr>
        <p:grpSpPr>
          <a:xfrm>
            <a:off x="1906592" y="3353938"/>
            <a:ext cx="238096" cy="207273"/>
            <a:chOff x="1345187" y="3628757"/>
            <a:chExt cx="410909" cy="320269"/>
          </a:xfrm>
        </p:grpSpPr>
        <p:sp>
          <p:nvSpPr>
            <p:cNvPr id="1129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293" name="TextBox 25"/>
            <p:cNvSpPr txBox="1"/>
            <p:nvPr/>
          </p:nvSpPr>
          <p:spPr>
            <a:xfrm>
              <a:off x="1345187" y="3628758"/>
              <a:ext cx="428570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8</a:t>
              </a:r>
            </a:p>
          </p:txBody>
        </p:sp>
      </p:grpSp>
      <p:grpSp>
        <p:nvGrpSpPr>
          <p:cNvPr id="11294" name="그룹 23"/>
          <p:cNvGrpSpPr/>
          <p:nvPr/>
        </p:nvGrpSpPr>
        <p:grpSpPr>
          <a:xfrm>
            <a:off x="1906591" y="3753036"/>
            <a:ext cx="238096" cy="207273"/>
            <a:chOff x="1345187" y="3628757"/>
            <a:chExt cx="410909" cy="320269"/>
          </a:xfrm>
        </p:grpSpPr>
        <p:sp>
          <p:nvSpPr>
            <p:cNvPr id="1129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296" name="TextBox 25"/>
            <p:cNvSpPr txBox="1"/>
            <p:nvPr/>
          </p:nvSpPr>
          <p:spPr>
            <a:xfrm>
              <a:off x="1345187" y="3628757"/>
              <a:ext cx="428570" cy="331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9</a:t>
              </a:r>
            </a:p>
          </p:txBody>
        </p:sp>
      </p:grpSp>
      <p:grpSp>
        <p:nvGrpSpPr>
          <p:cNvPr id="11297" name="그룹 23"/>
          <p:cNvGrpSpPr/>
          <p:nvPr/>
        </p:nvGrpSpPr>
        <p:grpSpPr>
          <a:xfrm>
            <a:off x="3125181" y="3753036"/>
            <a:ext cx="351655" cy="214703"/>
            <a:chOff x="1365851" y="3628756"/>
            <a:chExt cx="428570" cy="331750"/>
          </a:xfrm>
        </p:grpSpPr>
        <p:sp>
          <p:nvSpPr>
            <p:cNvPr id="1129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299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13</a:t>
              </a:r>
            </a:p>
          </p:txBody>
        </p:sp>
      </p:grpSp>
      <p:grpSp>
        <p:nvGrpSpPr>
          <p:cNvPr id="11303" name="그룹 23"/>
          <p:cNvGrpSpPr/>
          <p:nvPr/>
        </p:nvGrpSpPr>
        <p:grpSpPr>
          <a:xfrm>
            <a:off x="1669207" y="4437112"/>
            <a:ext cx="351655" cy="214703"/>
            <a:chOff x="1365851" y="3628756"/>
            <a:chExt cx="428570" cy="331750"/>
          </a:xfrm>
        </p:grpSpPr>
        <p:sp>
          <p:nvSpPr>
            <p:cNvPr id="1130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305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10</a:t>
              </a:r>
            </a:p>
          </p:txBody>
        </p:sp>
      </p:grpSp>
      <p:grpSp>
        <p:nvGrpSpPr>
          <p:cNvPr id="11306" name="그룹 23"/>
          <p:cNvGrpSpPr/>
          <p:nvPr/>
        </p:nvGrpSpPr>
        <p:grpSpPr>
          <a:xfrm>
            <a:off x="1316596" y="4545124"/>
            <a:ext cx="351655" cy="214703"/>
            <a:chOff x="1365851" y="3628756"/>
            <a:chExt cx="428570" cy="331750"/>
          </a:xfrm>
        </p:grpSpPr>
        <p:sp>
          <p:nvSpPr>
            <p:cNvPr id="1130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308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11</a:t>
              </a:r>
            </a:p>
          </p:txBody>
        </p:sp>
      </p:grpSp>
      <p:grpSp>
        <p:nvGrpSpPr>
          <p:cNvPr id="11309" name="그룹 23"/>
          <p:cNvGrpSpPr/>
          <p:nvPr/>
        </p:nvGrpSpPr>
        <p:grpSpPr>
          <a:xfrm>
            <a:off x="2909157" y="5698573"/>
            <a:ext cx="351655" cy="214703"/>
            <a:chOff x="1365851" y="3628756"/>
            <a:chExt cx="428570" cy="331750"/>
          </a:xfrm>
        </p:grpSpPr>
        <p:sp>
          <p:nvSpPr>
            <p:cNvPr id="1131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311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12</a:t>
              </a:r>
            </a:p>
          </p:txBody>
        </p:sp>
      </p:grpSp>
      <p:grpSp>
        <p:nvGrpSpPr>
          <p:cNvPr id="11312" name="그룹 23"/>
          <p:cNvGrpSpPr/>
          <p:nvPr/>
        </p:nvGrpSpPr>
        <p:grpSpPr>
          <a:xfrm>
            <a:off x="1324981" y="4942489"/>
            <a:ext cx="351655" cy="214703"/>
            <a:chOff x="1365851" y="3628756"/>
            <a:chExt cx="428570" cy="331750"/>
          </a:xfrm>
        </p:grpSpPr>
        <p:sp>
          <p:nvSpPr>
            <p:cNvPr id="1131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314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11</a:t>
              </a:r>
            </a:p>
          </p:txBody>
        </p:sp>
      </p:grpSp>
      <p:grpSp>
        <p:nvGrpSpPr>
          <p:cNvPr id="11315" name="그룹 23"/>
          <p:cNvGrpSpPr/>
          <p:nvPr/>
        </p:nvGrpSpPr>
        <p:grpSpPr>
          <a:xfrm>
            <a:off x="955416" y="5816110"/>
            <a:ext cx="351655" cy="214703"/>
            <a:chOff x="1365851" y="3628756"/>
            <a:chExt cx="428570" cy="331750"/>
          </a:xfrm>
        </p:grpSpPr>
        <p:sp>
          <p:nvSpPr>
            <p:cNvPr id="1131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317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14</a:t>
              </a:r>
            </a:p>
          </p:txBody>
        </p:sp>
      </p:grpSp>
      <p:sp>
        <p:nvSpPr>
          <p:cNvPr id="11318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2.2.1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외함 형상</a:t>
            </a:r>
            <a:endParaRPr lang="en-US" altLang="ko-KR" sz="140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690867" y="186397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>
          <a:xfrm>
            <a:off x="2988604" y="6068203"/>
            <a:ext cx="3692588" cy="2787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-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크기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: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445 x 900 x 485.5 (W x H x D, mm)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pic>
        <p:nvPicPr>
          <p:cNvPr id="21505" name="_x471682824" descr="EMB0000fd384a46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10618" y="1880828"/>
            <a:ext cx="6302721" cy="3999957"/>
          </a:xfrm>
          <a:prstGeom prst="rect">
            <a:avLst/>
          </a:prstGeom>
          <a:noFill/>
        </p:spPr>
      </p:pic>
      <p:sp>
        <p:nvSpPr>
          <p:cNvPr id="21506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2.2.2 DRU_FM, DRU_DMB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형상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2718898" y="154732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pic>
        <p:nvPicPr>
          <p:cNvPr id="29698" name="그림 2969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16596" y="1947396"/>
            <a:ext cx="3475829" cy="3281803"/>
          </a:xfrm>
          <a:prstGeom prst="rect">
            <a:avLst/>
          </a:prstGeom>
        </p:spPr>
      </p:pic>
      <p:graphicFrame>
        <p:nvGraphicFramePr>
          <p:cNvPr id="29699" name="표 26"/>
          <p:cNvGraphicFramePr>
            <a:graphicFrameLocks noGrp="1"/>
          </p:cNvGraphicFramePr>
          <p:nvPr/>
        </p:nvGraphicFramePr>
        <p:xfrm>
          <a:off x="5385048" y="2276872"/>
          <a:ext cx="4244833" cy="241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9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PWR,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 입력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RUN LED, LDU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정상동작 시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COMM LED, MCU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와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RS-422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통신이 정상일 때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ALM LED,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설정된 레벨보다 낮은 신호 입력 시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로컬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자체 점검용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9700" name="그룹 23"/>
          <p:cNvGrpSpPr/>
          <p:nvPr/>
        </p:nvGrpSpPr>
        <p:grpSpPr>
          <a:xfrm>
            <a:off x="1798580" y="3068960"/>
            <a:ext cx="238096" cy="217171"/>
            <a:chOff x="1345187" y="3628757"/>
            <a:chExt cx="410909" cy="335563"/>
          </a:xfrm>
        </p:grpSpPr>
        <p:sp>
          <p:nvSpPr>
            <p:cNvPr id="2970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970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29703" name="그룹 23"/>
          <p:cNvGrpSpPr/>
          <p:nvPr/>
        </p:nvGrpSpPr>
        <p:grpSpPr>
          <a:xfrm>
            <a:off x="1208584" y="3183254"/>
            <a:ext cx="238096" cy="217171"/>
            <a:chOff x="1345187" y="3628757"/>
            <a:chExt cx="410909" cy="335563"/>
          </a:xfrm>
        </p:grpSpPr>
        <p:sp>
          <p:nvSpPr>
            <p:cNvPr id="2970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970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29706" name="그룹 23"/>
          <p:cNvGrpSpPr/>
          <p:nvPr/>
        </p:nvGrpSpPr>
        <p:grpSpPr>
          <a:xfrm>
            <a:off x="1796484" y="3291839"/>
            <a:ext cx="238096" cy="217171"/>
            <a:chOff x="1345187" y="3628757"/>
            <a:chExt cx="410909" cy="335563"/>
          </a:xfrm>
        </p:grpSpPr>
        <p:sp>
          <p:nvSpPr>
            <p:cNvPr id="2970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9708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29709" name="그룹 23"/>
          <p:cNvGrpSpPr/>
          <p:nvPr/>
        </p:nvGrpSpPr>
        <p:grpSpPr>
          <a:xfrm>
            <a:off x="1205562" y="3409950"/>
            <a:ext cx="238096" cy="217171"/>
            <a:chOff x="1345187" y="3628757"/>
            <a:chExt cx="410909" cy="335563"/>
          </a:xfrm>
        </p:grpSpPr>
        <p:sp>
          <p:nvSpPr>
            <p:cNvPr id="2971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9711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29712" name="그룹 23"/>
          <p:cNvGrpSpPr/>
          <p:nvPr/>
        </p:nvGrpSpPr>
        <p:grpSpPr>
          <a:xfrm>
            <a:off x="1792077" y="3986014"/>
            <a:ext cx="238096" cy="217171"/>
            <a:chOff x="1345187" y="3628757"/>
            <a:chExt cx="410909" cy="335563"/>
          </a:xfrm>
        </p:grpSpPr>
        <p:sp>
          <p:nvSpPr>
            <p:cNvPr id="2971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9714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sp>
        <p:nvSpPr>
          <p:cNvPr id="29718" name="Text Box 6"/>
          <p:cNvSpPr txBox="1">
            <a:spLocks noChangeArrowheads="1"/>
          </p:cNvSpPr>
          <p:nvPr/>
        </p:nvSpPr>
        <p:spPr>
          <a:xfrm>
            <a:off x="690867" y="5607580"/>
            <a:ext cx="8510605" cy="55772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구동증폭부는 입력 신호를 검출하며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고출력 증폭기의 보호를 위한 과출력 방지 회로내장 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자동 출력 조정 감쇠기를 내장하여 출력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ALC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기능을 수행</a:t>
            </a:r>
            <a:endParaRPr lang="en-US" altLang="ko-KR" sz="120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9719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2.2.3 OSU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pic>
        <p:nvPicPr>
          <p:cNvPr id="28674" name="_x471877776" descr="EMB0000fd384a4b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28564" y="1958307"/>
            <a:ext cx="3176109" cy="3306896"/>
          </a:xfrm>
          <a:prstGeom prst="rect">
            <a:avLst/>
          </a:prstGeom>
          <a:noFill/>
        </p:spPr>
      </p:pic>
      <p:graphicFrame>
        <p:nvGraphicFramePr>
          <p:cNvPr id="28675" name="표 26"/>
          <p:cNvGraphicFramePr>
            <a:graphicFrameLocks noGrp="1"/>
          </p:cNvGraphicFramePr>
          <p:nvPr/>
        </p:nvGraphicFramePr>
        <p:xfrm>
          <a:off x="5385048" y="2168860"/>
          <a:ext cx="4244833" cy="3052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9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PWR,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 입력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OPU_M,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광스위치가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OPU_M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으로 선택되었을 때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OPU_R,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광스위치가 동작하여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By-pass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모드로 동작하고 있을 때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INPUT,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광신호 입력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OPU IN, OPU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입력 포트와 연결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OPU OUT, OPU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출력 포트와 연결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RU,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다음 단 광전변환증폭기로 광신호 출력 </a:t>
                      </a:r>
                      <a:r>
                        <a:rPr lang="ko-KR" altLang="en-US" sz="1050" b="0" i="0" u="none" strike="noStrike">
                          <a:latin typeface="맑은 고딕"/>
                          <a:ea typeface="맑은 고딕"/>
                        </a:rPr>
                        <a:t> 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8676" name="그룹 23"/>
          <p:cNvGrpSpPr/>
          <p:nvPr/>
        </p:nvGrpSpPr>
        <p:grpSpPr>
          <a:xfrm>
            <a:off x="1546552" y="3060384"/>
            <a:ext cx="238096" cy="217171"/>
            <a:chOff x="1345187" y="3628757"/>
            <a:chExt cx="410909" cy="335563"/>
          </a:xfrm>
        </p:grpSpPr>
        <p:sp>
          <p:nvSpPr>
            <p:cNvPr id="2867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678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28679" name="그룹 23"/>
          <p:cNvGrpSpPr/>
          <p:nvPr/>
        </p:nvGrpSpPr>
        <p:grpSpPr>
          <a:xfrm>
            <a:off x="1044592" y="3196971"/>
            <a:ext cx="238096" cy="217171"/>
            <a:chOff x="1345187" y="3628757"/>
            <a:chExt cx="410909" cy="335563"/>
          </a:xfrm>
        </p:grpSpPr>
        <p:sp>
          <p:nvSpPr>
            <p:cNvPr id="2868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681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28682" name="그룹 23"/>
          <p:cNvGrpSpPr/>
          <p:nvPr/>
        </p:nvGrpSpPr>
        <p:grpSpPr>
          <a:xfrm>
            <a:off x="1546552" y="3310889"/>
            <a:ext cx="238096" cy="217171"/>
            <a:chOff x="1345187" y="3628757"/>
            <a:chExt cx="410909" cy="335563"/>
          </a:xfrm>
        </p:grpSpPr>
        <p:sp>
          <p:nvSpPr>
            <p:cNvPr id="2868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684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28685" name="그룹 23"/>
          <p:cNvGrpSpPr/>
          <p:nvPr/>
        </p:nvGrpSpPr>
        <p:grpSpPr>
          <a:xfrm>
            <a:off x="1549574" y="3700078"/>
            <a:ext cx="238096" cy="217171"/>
            <a:chOff x="1345187" y="3628757"/>
            <a:chExt cx="410909" cy="335563"/>
          </a:xfrm>
        </p:grpSpPr>
        <p:sp>
          <p:nvSpPr>
            <p:cNvPr id="2868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687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28688" name="그룹 23"/>
          <p:cNvGrpSpPr/>
          <p:nvPr/>
        </p:nvGrpSpPr>
        <p:grpSpPr>
          <a:xfrm>
            <a:off x="1549574" y="4033639"/>
            <a:ext cx="238096" cy="217171"/>
            <a:chOff x="1345187" y="3628757"/>
            <a:chExt cx="410909" cy="335563"/>
          </a:xfrm>
        </p:grpSpPr>
        <p:sp>
          <p:nvSpPr>
            <p:cNvPr id="28689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690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28691" name="그룹 23"/>
          <p:cNvGrpSpPr/>
          <p:nvPr/>
        </p:nvGrpSpPr>
        <p:grpSpPr>
          <a:xfrm>
            <a:off x="1549574" y="4331196"/>
            <a:ext cx="238096" cy="217171"/>
            <a:chOff x="1345187" y="3628757"/>
            <a:chExt cx="410909" cy="335563"/>
          </a:xfrm>
        </p:grpSpPr>
        <p:sp>
          <p:nvSpPr>
            <p:cNvPr id="2869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693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pSp>
        <p:nvGrpSpPr>
          <p:cNvPr id="28694" name="그룹 23"/>
          <p:cNvGrpSpPr/>
          <p:nvPr/>
        </p:nvGrpSpPr>
        <p:grpSpPr>
          <a:xfrm>
            <a:off x="1553981" y="4645707"/>
            <a:ext cx="238096" cy="217171"/>
            <a:chOff x="1345187" y="3628757"/>
            <a:chExt cx="410909" cy="335563"/>
          </a:xfrm>
        </p:grpSpPr>
        <p:sp>
          <p:nvSpPr>
            <p:cNvPr id="2869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696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</a:p>
          </p:txBody>
        </p:sp>
      </p:grpSp>
      <p:sp>
        <p:nvSpPr>
          <p:cNvPr id="28697" name="Text Box 6"/>
          <p:cNvSpPr txBox="1">
            <a:spLocks noChangeArrowheads="1"/>
          </p:cNvSpPr>
          <p:nvPr/>
        </p:nvSpPr>
        <p:spPr>
          <a:xfrm>
            <a:off x="690867" y="5589240"/>
            <a:ext cx="8510605" cy="83394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상위 광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변환증폭기의 광 송수신기의 장애 발생시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By-pass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기능을 이용하여 하위 장비의 서비스에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영향을 주지 않게 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-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MCU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로부터 제어신호를 입력받거나 전원이 입력되지 않으면 광신호를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By-pass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한다</a:t>
            </a:r>
          </a:p>
        </p:txBody>
      </p:sp>
      <p:sp>
        <p:nvSpPr>
          <p:cNvPr id="28699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>
          <a:xfrm>
            <a:off x="1820652" y="2564904"/>
            <a:ext cx="5709148" cy="247280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2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 </a:t>
            </a:r>
            <a:r>
              <a:rPr lang="ko-KR" altLang="en-US" sz="22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시스템 개요 및 구성</a:t>
            </a:r>
          </a:p>
          <a:p>
            <a:pPr>
              <a:spcBef>
                <a:spcPct val="50000"/>
              </a:spcBef>
              <a:defRPr/>
            </a:pPr>
            <a:endParaRPr lang="en-US" altLang="ko-KR" sz="2200" dirty="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22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sz="22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</a:t>
            </a:r>
            <a:r>
              <a:rPr lang="ko-KR" altLang="en-US" sz="22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 및 기능</a:t>
            </a:r>
          </a:p>
          <a:p>
            <a:pPr>
              <a:spcBef>
                <a:spcPct val="50000"/>
              </a:spcBef>
              <a:defRPr/>
            </a:pPr>
            <a:endParaRPr lang="en-US" altLang="ko-KR" sz="2200" dirty="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  <a:p>
            <a:pPr>
              <a:spcBef>
                <a:spcPct val="50000"/>
              </a:spcBef>
              <a:defRPr/>
            </a:pPr>
            <a:endParaRPr lang="en-US" altLang="ko-KR" sz="2200" dirty="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>
          <a:xfrm>
            <a:off x="848544" y="1286592"/>
            <a:ext cx="2045124" cy="5582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30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</a:rPr>
              <a:t>  - </a:t>
            </a:r>
            <a:r>
              <a:rPr lang="ko-KR" altLang="en-US" sz="30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</a:rPr>
              <a:t>목  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2.2.4 OPU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  <a:endParaRPr lang="ko-KR" altLang="en-US" sz="1400"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pic>
        <p:nvPicPr>
          <p:cNvPr id="27649" name="_x462100360" descr="EMB0000fd384a49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20552" y="1917192"/>
            <a:ext cx="3336065" cy="3240000"/>
          </a:xfrm>
          <a:prstGeom prst="rect">
            <a:avLst/>
          </a:prstGeom>
          <a:noFill/>
        </p:spPr>
      </p:pic>
      <p:graphicFrame>
        <p:nvGraphicFramePr>
          <p:cNvPr id="27650" name="표 26"/>
          <p:cNvGraphicFramePr>
            <a:graphicFrameLocks noGrp="1"/>
          </p:cNvGraphicFramePr>
          <p:nvPr/>
        </p:nvGraphicFramePr>
        <p:xfrm>
          <a:off x="5385048" y="1738853"/>
          <a:ext cx="4244833" cy="391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3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O#2,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광입출력 포트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#1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3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O#1,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광입출력 포트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#2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로컬 포트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자체 점검용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PWR,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전원 입력 시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COM, MCU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와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RS-422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통신이 정상일 때 </a:t>
                      </a:r>
                      <a:r>
                        <a:rPr lang="ko-KR" altLang="en-US" sz="1100" b="0" i="0" u="none" strike="noStrike"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RUN, OPU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정상동작 시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ALM, OPU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장애 시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LD,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광신호 송신 레벨 정상 시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PD,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광신호 수신 레벨 정상 시 </a:t>
                      </a: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MON#1, MON#2, MON#3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이더넷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FM, FM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신호 모니터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b="0" i="0" u="none" strike="noStrike">
                          <a:latin typeface="맑은 고딕"/>
                          <a:ea typeface="맑은 고딕"/>
                        </a:rPr>
                        <a:t>DMB, DMB </a:t>
                      </a:r>
                      <a:r>
                        <a:rPr sz="1100" b="0" i="0" u="none" strike="noStrike">
                          <a:latin typeface="맑은 고딕"/>
                          <a:ea typeface="맑은 고딕"/>
                        </a:rPr>
                        <a:t>신호 모니터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27651" name="그룹 23"/>
          <p:cNvGrpSpPr/>
          <p:nvPr/>
        </p:nvGrpSpPr>
        <p:grpSpPr>
          <a:xfrm>
            <a:off x="1388604" y="4543977"/>
            <a:ext cx="238096" cy="217171"/>
            <a:chOff x="1345187" y="3628757"/>
            <a:chExt cx="410909" cy="335563"/>
          </a:xfrm>
        </p:grpSpPr>
        <p:sp>
          <p:nvSpPr>
            <p:cNvPr id="2765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53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27654" name="그룹 23"/>
          <p:cNvGrpSpPr/>
          <p:nvPr/>
        </p:nvGrpSpPr>
        <p:grpSpPr>
          <a:xfrm>
            <a:off x="1388604" y="4327953"/>
            <a:ext cx="238096" cy="217171"/>
            <a:chOff x="1345187" y="3628757"/>
            <a:chExt cx="410909" cy="335563"/>
          </a:xfrm>
        </p:grpSpPr>
        <p:sp>
          <p:nvSpPr>
            <p:cNvPr id="2765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56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27657" name="그룹 23"/>
          <p:cNvGrpSpPr/>
          <p:nvPr/>
        </p:nvGrpSpPr>
        <p:grpSpPr>
          <a:xfrm>
            <a:off x="826472" y="3887527"/>
            <a:ext cx="238096" cy="217171"/>
            <a:chOff x="1345187" y="3628757"/>
            <a:chExt cx="410909" cy="335563"/>
          </a:xfrm>
        </p:grpSpPr>
        <p:sp>
          <p:nvSpPr>
            <p:cNvPr id="2765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59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27660" name="그룹 23"/>
          <p:cNvGrpSpPr/>
          <p:nvPr/>
        </p:nvGrpSpPr>
        <p:grpSpPr>
          <a:xfrm>
            <a:off x="1378153" y="2963038"/>
            <a:ext cx="238096" cy="217171"/>
            <a:chOff x="1345187" y="3628757"/>
            <a:chExt cx="410909" cy="335563"/>
          </a:xfrm>
        </p:grpSpPr>
        <p:sp>
          <p:nvSpPr>
            <p:cNvPr id="2766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62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27663" name="그룹 23"/>
          <p:cNvGrpSpPr/>
          <p:nvPr/>
        </p:nvGrpSpPr>
        <p:grpSpPr>
          <a:xfrm>
            <a:off x="833686" y="2972563"/>
            <a:ext cx="238096" cy="217171"/>
            <a:chOff x="1345187" y="3628757"/>
            <a:chExt cx="410909" cy="335563"/>
          </a:xfrm>
        </p:grpSpPr>
        <p:sp>
          <p:nvSpPr>
            <p:cNvPr id="2766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6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27666" name="그룹 23"/>
          <p:cNvGrpSpPr/>
          <p:nvPr/>
        </p:nvGrpSpPr>
        <p:grpSpPr>
          <a:xfrm>
            <a:off x="1379079" y="3126104"/>
            <a:ext cx="238096" cy="217171"/>
            <a:chOff x="1345187" y="3628757"/>
            <a:chExt cx="410909" cy="335563"/>
          </a:xfrm>
        </p:grpSpPr>
        <p:sp>
          <p:nvSpPr>
            <p:cNvPr id="2766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68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pSp>
        <p:nvGrpSpPr>
          <p:cNvPr id="27669" name="그룹 23"/>
          <p:cNvGrpSpPr/>
          <p:nvPr/>
        </p:nvGrpSpPr>
        <p:grpSpPr>
          <a:xfrm>
            <a:off x="835997" y="3126477"/>
            <a:ext cx="238096" cy="207273"/>
            <a:chOff x="1345187" y="3628757"/>
            <a:chExt cx="410909" cy="320269"/>
          </a:xfrm>
        </p:grpSpPr>
        <p:sp>
          <p:nvSpPr>
            <p:cNvPr id="2767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71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</a:p>
          </p:txBody>
        </p:sp>
      </p:grpSp>
      <p:grpSp>
        <p:nvGrpSpPr>
          <p:cNvPr id="27672" name="그룹 23"/>
          <p:cNvGrpSpPr/>
          <p:nvPr/>
        </p:nvGrpSpPr>
        <p:grpSpPr>
          <a:xfrm>
            <a:off x="1383486" y="3409950"/>
            <a:ext cx="238096" cy="207273"/>
            <a:chOff x="1345187" y="3628757"/>
            <a:chExt cx="410909" cy="320269"/>
          </a:xfrm>
        </p:grpSpPr>
        <p:sp>
          <p:nvSpPr>
            <p:cNvPr id="2767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74" name="TextBox 25"/>
            <p:cNvSpPr txBox="1"/>
            <p:nvPr/>
          </p:nvSpPr>
          <p:spPr>
            <a:xfrm>
              <a:off x="1345187" y="3628757"/>
              <a:ext cx="428570" cy="320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8</a:t>
              </a:r>
            </a:p>
          </p:txBody>
        </p:sp>
      </p:grpSp>
      <p:grpSp>
        <p:nvGrpSpPr>
          <p:cNvPr id="27675" name="그룹 23"/>
          <p:cNvGrpSpPr/>
          <p:nvPr/>
        </p:nvGrpSpPr>
        <p:grpSpPr>
          <a:xfrm>
            <a:off x="1376057" y="3268213"/>
            <a:ext cx="238096" cy="207273"/>
            <a:chOff x="1345187" y="3628757"/>
            <a:chExt cx="410909" cy="320269"/>
          </a:xfrm>
        </p:grpSpPr>
        <p:sp>
          <p:nvSpPr>
            <p:cNvPr id="2767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77" name="TextBox 25"/>
            <p:cNvSpPr txBox="1"/>
            <p:nvPr/>
          </p:nvSpPr>
          <p:spPr>
            <a:xfrm>
              <a:off x="1345187" y="3628758"/>
              <a:ext cx="428570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8</a:t>
              </a:r>
            </a:p>
          </p:txBody>
        </p:sp>
      </p:grpSp>
      <p:grpSp>
        <p:nvGrpSpPr>
          <p:cNvPr id="27678" name="그룹 23"/>
          <p:cNvGrpSpPr/>
          <p:nvPr/>
        </p:nvGrpSpPr>
        <p:grpSpPr>
          <a:xfrm>
            <a:off x="839019" y="3277738"/>
            <a:ext cx="238096" cy="207273"/>
            <a:chOff x="1345187" y="3628757"/>
            <a:chExt cx="410909" cy="320269"/>
          </a:xfrm>
        </p:grpSpPr>
        <p:sp>
          <p:nvSpPr>
            <p:cNvPr id="27679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80" name="TextBox 25"/>
            <p:cNvSpPr txBox="1"/>
            <p:nvPr/>
          </p:nvSpPr>
          <p:spPr>
            <a:xfrm>
              <a:off x="1345187" y="3628757"/>
              <a:ext cx="428570" cy="331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9</a:t>
              </a:r>
            </a:p>
          </p:txBody>
        </p:sp>
      </p:grpSp>
      <p:grpSp>
        <p:nvGrpSpPr>
          <p:cNvPr id="27684" name="그룹 23"/>
          <p:cNvGrpSpPr/>
          <p:nvPr/>
        </p:nvGrpSpPr>
        <p:grpSpPr>
          <a:xfrm>
            <a:off x="841115" y="3419475"/>
            <a:ext cx="238096" cy="207273"/>
            <a:chOff x="1345187" y="3628757"/>
            <a:chExt cx="410909" cy="320269"/>
          </a:xfrm>
        </p:grpSpPr>
        <p:sp>
          <p:nvSpPr>
            <p:cNvPr id="2768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86" name="TextBox 25"/>
            <p:cNvSpPr txBox="1"/>
            <p:nvPr/>
          </p:nvSpPr>
          <p:spPr>
            <a:xfrm>
              <a:off x="1345187" y="3628757"/>
              <a:ext cx="428570" cy="331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9</a:t>
              </a:r>
            </a:p>
          </p:txBody>
        </p:sp>
      </p:grpSp>
      <p:grpSp>
        <p:nvGrpSpPr>
          <p:cNvPr id="27687" name="그룹 23"/>
          <p:cNvGrpSpPr/>
          <p:nvPr/>
        </p:nvGrpSpPr>
        <p:grpSpPr>
          <a:xfrm>
            <a:off x="928937" y="3574337"/>
            <a:ext cx="351655" cy="214703"/>
            <a:chOff x="1365851" y="3628756"/>
            <a:chExt cx="428570" cy="331750"/>
          </a:xfrm>
        </p:grpSpPr>
        <p:sp>
          <p:nvSpPr>
            <p:cNvPr id="2768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89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10</a:t>
              </a:r>
            </a:p>
          </p:txBody>
        </p:sp>
      </p:grpSp>
      <p:grpSp>
        <p:nvGrpSpPr>
          <p:cNvPr id="27690" name="그룹 23"/>
          <p:cNvGrpSpPr/>
          <p:nvPr/>
        </p:nvGrpSpPr>
        <p:grpSpPr>
          <a:xfrm>
            <a:off x="1396989" y="3736082"/>
            <a:ext cx="351655" cy="214703"/>
            <a:chOff x="1365851" y="3628756"/>
            <a:chExt cx="428570" cy="331750"/>
          </a:xfrm>
        </p:grpSpPr>
        <p:sp>
          <p:nvSpPr>
            <p:cNvPr id="2769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92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11</a:t>
              </a:r>
            </a:p>
          </p:txBody>
        </p:sp>
      </p:grpSp>
      <p:grpSp>
        <p:nvGrpSpPr>
          <p:cNvPr id="27693" name="그룹 23"/>
          <p:cNvGrpSpPr/>
          <p:nvPr/>
        </p:nvGrpSpPr>
        <p:grpSpPr>
          <a:xfrm>
            <a:off x="1396989" y="4096122"/>
            <a:ext cx="351655" cy="214703"/>
            <a:chOff x="1365851" y="3628756"/>
            <a:chExt cx="428570" cy="331750"/>
          </a:xfrm>
        </p:grpSpPr>
        <p:sp>
          <p:nvSpPr>
            <p:cNvPr id="2769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695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12</a:t>
              </a:r>
            </a:p>
          </p:txBody>
        </p:sp>
      </p:grpSp>
      <p:sp>
        <p:nvSpPr>
          <p:cNvPr id="27696" name="Text Box 6"/>
          <p:cNvSpPr txBox="1">
            <a:spLocks noChangeArrowheads="1"/>
          </p:cNvSpPr>
          <p:nvPr/>
        </p:nvSpPr>
        <p:spPr>
          <a:xfrm>
            <a:off x="696823" y="5799262"/>
            <a:ext cx="8510605" cy="83409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LDU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에서 수신된 신호를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A/D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 변환 및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D/O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 변환하여 광전변환증폭기로 전송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하위 단의 알람및 상태정보를 광전 변환 후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MCU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 전송하는 기능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이중화로 구성되어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MAIN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유닛 장애 시 무순단으로 절체되어 운영된다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sp>
        <p:nvSpPr>
          <p:cNvPr id="27697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2.2.5 MCU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  <a:endParaRPr lang="ko-KR" altLang="en-US" sz="1400"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7697" name="Text Box 6"/>
          <p:cNvSpPr txBox="1">
            <a:spLocks noChangeArrowheads="1"/>
          </p:cNvSpPr>
          <p:nvPr/>
        </p:nvSpPr>
        <p:spPr>
          <a:xfrm>
            <a:off x="690867" y="5661248"/>
            <a:ext cx="8510605" cy="55538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상위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EMS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인터페이스 제공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주중계장치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광전변환증폭기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전광변환기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광분배장치 상태감시 및 제어의 역할을 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이중화로 구성되어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Main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유닛 장애 시 무순단으로 절체되어 운영된다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graphicFrame>
        <p:nvGraphicFramePr>
          <p:cNvPr id="27699" name="표 26"/>
          <p:cNvGraphicFramePr>
            <a:graphicFrameLocks noGrp="1"/>
          </p:cNvGraphicFramePr>
          <p:nvPr/>
        </p:nvGraphicFramePr>
        <p:xfrm>
          <a:off x="5313040" y="2276872"/>
          <a:ext cx="4248471" cy="275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9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전원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LED,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 전원 인가시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Green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색 점등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RUN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LED, MCU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 정상동작시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Green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색 점멸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COMM LED,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유닛 간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RS-422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통신이 정상일 때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ALM LED, MCU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보드 정상 동작 시 소등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endParaRPr sz="1050" b="0" i="0" u="none" strike="noStrike">
                        <a:latin typeface="맑은 고딕"/>
                        <a:ea typeface="맑은 고딕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이상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로컬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자체 점검용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이더넷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7718" name="그림 2771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2580" y="1957329"/>
            <a:ext cx="3135227" cy="3163859"/>
          </a:xfrm>
          <a:prstGeom prst="rect">
            <a:avLst/>
          </a:prstGeom>
        </p:spPr>
      </p:pic>
      <p:grpSp>
        <p:nvGrpSpPr>
          <p:cNvPr id="27700" name="그룹 23"/>
          <p:cNvGrpSpPr/>
          <p:nvPr/>
        </p:nvGrpSpPr>
        <p:grpSpPr>
          <a:xfrm>
            <a:off x="1859535" y="3158698"/>
            <a:ext cx="238096" cy="217171"/>
            <a:chOff x="1345187" y="3628757"/>
            <a:chExt cx="410909" cy="335563"/>
          </a:xfrm>
        </p:grpSpPr>
        <p:sp>
          <p:nvSpPr>
            <p:cNvPr id="2770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0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27703" name="그룹 23"/>
          <p:cNvGrpSpPr/>
          <p:nvPr/>
        </p:nvGrpSpPr>
        <p:grpSpPr>
          <a:xfrm>
            <a:off x="1270709" y="3286334"/>
            <a:ext cx="238096" cy="217171"/>
            <a:chOff x="1345187" y="3628757"/>
            <a:chExt cx="410909" cy="335563"/>
          </a:xfrm>
        </p:grpSpPr>
        <p:sp>
          <p:nvSpPr>
            <p:cNvPr id="2770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0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27706" name="그룹 23"/>
          <p:cNvGrpSpPr/>
          <p:nvPr/>
        </p:nvGrpSpPr>
        <p:grpSpPr>
          <a:xfrm>
            <a:off x="1859535" y="3375296"/>
            <a:ext cx="238096" cy="217171"/>
            <a:chOff x="1345187" y="3628757"/>
            <a:chExt cx="410909" cy="335563"/>
          </a:xfrm>
        </p:grpSpPr>
        <p:sp>
          <p:nvSpPr>
            <p:cNvPr id="2770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08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27709" name="그룹 23"/>
          <p:cNvGrpSpPr/>
          <p:nvPr/>
        </p:nvGrpSpPr>
        <p:grpSpPr>
          <a:xfrm>
            <a:off x="1270709" y="3508640"/>
            <a:ext cx="238096" cy="217171"/>
            <a:chOff x="1345187" y="3628757"/>
            <a:chExt cx="410909" cy="335563"/>
          </a:xfrm>
        </p:grpSpPr>
        <p:sp>
          <p:nvSpPr>
            <p:cNvPr id="2771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11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27712" name="그룹 23"/>
          <p:cNvGrpSpPr/>
          <p:nvPr/>
        </p:nvGrpSpPr>
        <p:grpSpPr>
          <a:xfrm>
            <a:off x="1276041" y="4044508"/>
            <a:ext cx="238096" cy="217171"/>
            <a:chOff x="1345187" y="3628757"/>
            <a:chExt cx="410909" cy="335563"/>
          </a:xfrm>
        </p:grpSpPr>
        <p:sp>
          <p:nvSpPr>
            <p:cNvPr id="2771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14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27715" name="그룹 23"/>
          <p:cNvGrpSpPr/>
          <p:nvPr/>
        </p:nvGrpSpPr>
        <p:grpSpPr>
          <a:xfrm>
            <a:off x="1271635" y="2979252"/>
            <a:ext cx="238096" cy="217171"/>
            <a:chOff x="1345187" y="3628757"/>
            <a:chExt cx="410909" cy="335563"/>
          </a:xfrm>
        </p:grpSpPr>
        <p:sp>
          <p:nvSpPr>
            <p:cNvPr id="2771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17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sp>
        <p:nvSpPr>
          <p:cNvPr id="27719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2.2.6 LDU_TPS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  <a:endParaRPr lang="ko-KR" altLang="en-US" sz="1400"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7697" name="Text Box 6"/>
          <p:cNvSpPr txBox="1">
            <a:spLocks noChangeArrowheads="1"/>
          </p:cNvSpPr>
          <p:nvPr/>
        </p:nvSpPr>
        <p:spPr>
          <a:xfrm>
            <a:off x="690867" y="5661248"/>
            <a:ext cx="8510605" cy="55538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HFS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출력신호로부터 낮은 레벨의 열차무선방호 신호를 저잡음 증폭 및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AGC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기능 수행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Up-link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및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Down-link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를 위한 주파수 변환기능</a:t>
            </a:r>
          </a:p>
        </p:txBody>
      </p:sp>
      <p:graphicFrame>
        <p:nvGraphicFramePr>
          <p:cNvPr id="27699" name="표 26"/>
          <p:cNvGraphicFramePr>
            <a:graphicFrameLocks noGrp="1"/>
          </p:cNvGraphicFramePr>
          <p:nvPr/>
        </p:nvGraphicFramePr>
        <p:xfrm>
          <a:off x="5313040" y="2276872"/>
          <a:ext cx="4254358" cy="241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9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PWR,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 입력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RUN LED, LDU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정상동작 시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COMM LED, MCU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와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RS-422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통신이 정상일 때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ALM LED,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설정된 레벨보다 낮은 신호 입력 시</a:t>
                      </a:r>
                      <a:r>
                        <a:rPr lang="en-US" altLang="ko-KR" sz="1050" b="0" i="0" u="none" strike="noStrike"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로컬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자체 점검용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7719" name="그림 2771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52599" y="2024844"/>
            <a:ext cx="2916324" cy="3257120"/>
          </a:xfrm>
          <a:prstGeom prst="rect">
            <a:avLst/>
          </a:prstGeom>
        </p:spPr>
      </p:pic>
      <p:grpSp>
        <p:nvGrpSpPr>
          <p:cNvPr id="27700" name="그룹 23"/>
          <p:cNvGrpSpPr/>
          <p:nvPr/>
        </p:nvGrpSpPr>
        <p:grpSpPr>
          <a:xfrm>
            <a:off x="1808105" y="3104964"/>
            <a:ext cx="238096" cy="217171"/>
            <a:chOff x="1345187" y="3628757"/>
            <a:chExt cx="410909" cy="335563"/>
          </a:xfrm>
        </p:grpSpPr>
        <p:sp>
          <p:nvSpPr>
            <p:cNvPr id="2770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0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27703" name="그룹 23"/>
          <p:cNvGrpSpPr/>
          <p:nvPr/>
        </p:nvGrpSpPr>
        <p:grpSpPr>
          <a:xfrm>
            <a:off x="1258520" y="3240404"/>
            <a:ext cx="238096" cy="217171"/>
            <a:chOff x="1345187" y="3628757"/>
            <a:chExt cx="410909" cy="335563"/>
          </a:xfrm>
        </p:grpSpPr>
        <p:sp>
          <p:nvSpPr>
            <p:cNvPr id="2770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0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27706" name="그룹 23"/>
          <p:cNvGrpSpPr/>
          <p:nvPr/>
        </p:nvGrpSpPr>
        <p:grpSpPr>
          <a:xfrm>
            <a:off x="1809031" y="3348989"/>
            <a:ext cx="238096" cy="217171"/>
            <a:chOff x="1345187" y="3628757"/>
            <a:chExt cx="410909" cy="335563"/>
          </a:xfrm>
        </p:grpSpPr>
        <p:sp>
          <p:nvSpPr>
            <p:cNvPr id="2770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08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27709" name="그룹 23"/>
          <p:cNvGrpSpPr/>
          <p:nvPr/>
        </p:nvGrpSpPr>
        <p:grpSpPr>
          <a:xfrm>
            <a:off x="1258520" y="3478715"/>
            <a:ext cx="238096" cy="217171"/>
            <a:chOff x="1345187" y="3628757"/>
            <a:chExt cx="410909" cy="335563"/>
          </a:xfrm>
        </p:grpSpPr>
        <p:sp>
          <p:nvSpPr>
            <p:cNvPr id="2771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11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27712" name="그룹 23"/>
          <p:cNvGrpSpPr/>
          <p:nvPr/>
        </p:nvGrpSpPr>
        <p:grpSpPr>
          <a:xfrm>
            <a:off x="1809031" y="4060118"/>
            <a:ext cx="238096" cy="217171"/>
            <a:chOff x="1345187" y="3628757"/>
            <a:chExt cx="410909" cy="335563"/>
          </a:xfrm>
        </p:grpSpPr>
        <p:sp>
          <p:nvSpPr>
            <p:cNvPr id="2771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14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sp>
        <p:nvSpPr>
          <p:cNvPr id="27720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2.2.7 HFU_TPS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  <a:endParaRPr lang="ko-KR" altLang="en-US" sz="1400"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7697" name="Text Box 6"/>
          <p:cNvSpPr txBox="1">
            <a:spLocks noChangeArrowheads="1"/>
          </p:cNvSpPr>
          <p:nvPr/>
        </p:nvSpPr>
        <p:spPr>
          <a:xfrm>
            <a:off x="690867" y="5589240"/>
            <a:ext cx="8510605" cy="83160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열차무선방호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Up-link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신호를 스위칭하여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LDU_TPS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의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UL_IN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포트로 신호전달하며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Down-link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신호는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LDU_TPS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의 </a:t>
            </a:r>
            <a:endParaRPr lang="en-US" altLang="ko-KR" sz="120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DL_OUT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포트에서 입력받아 고출력 레벨로 증폭한다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스위치 제어신호는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LDU_TPS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로부터 전달받아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Up/Down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link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를 선택한다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graphicFrame>
        <p:nvGraphicFramePr>
          <p:cNvPr id="27699" name="표 26"/>
          <p:cNvGraphicFramePr>
            <a:graphicFrameLocks noGrp="1"/>
          </p:cNvGraphicFramePr>
          <p:nvPr/>
        </p:nvGraphicFramePr>
        <p:xfrm>
          <a:off x="5313040" y="2276872"/>
          <a:ext cx="4254358" cy="2637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9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PWR,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 입력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RUN LED, LDU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정상동작 시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COMM LED, MCU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와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RS-422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통신이 정상일 때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ALM LED,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설정된 레벨보다 낮은 신호 입력 시</a:t>
                      </a:r>
                      <a:r>
                        <a:rPr lang="en-US" altLang="ko-KR" sz="1050" b="0" i="0" u="none" strike="noStrike"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43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로컬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자체 점검용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436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CPL, RF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출력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Coupling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7720" name="그림 2771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40259" y="2060848"/>
            <a:ext cx="3244689" cy="3214955"/>
          </a:xfrm>
          <a:prstGeom prst="rect">
            <a:avLst/>
          </a:prstGeom>
        </p:spPr>
      </p:pic>
      <p:grpSp>
        <p:nvGrpSpPr>
          <p:cNvPr id="27700" name="그룹 23"/>
          <p:cNvGrpSpPr/>
          <p:nvPr/>
        </p:nvGrpSpPr>
        <p:grpSpPr>
          <a:xfrm>
            <a:off x="1712640" y="3116585"/>
            <a:ext cx="238096" cy="217171"/>
            <a:chOff x="1345187" y="3628757"/>
            <a:chExt cx="410909" cy="335563"/>
          </a:xfrm>
        </p:grpSpPr>
        <p:sp>
          <p:nvSpPr>
            <p:cNvPr id="2770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0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27703" name="그룹 23"/>
          <p:cNvGrpSpPr/>
          <p:nvPr/>
        </p:nvGrpSpPr>
        <p:grpSpPr>
          <a:xfrm>
            <a:off x="1163055" y="3252025"/>
            <a:ext cx="238096" cy="217171"/>
            <a:chOff x="1345187" y="3628757"/>
            <a:chExt cx="410909" cy="335563"/>
          </a:xfrm>
        </p:grpSpPr>
        <p:sp>
          <p:nvSpPr>
            <p:cNvPr id="2770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0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27706" name="그룹 23"/>
          <p:cNvGrpSpPr/>
          <p:nvPr/>
        </p:nvGrpSpPr>
        <p:grpSpPr>
          <a:xfrm>
            <a:off x="1713566" y="3360610"/>
            <a:ext cx="238096" cy="217171"/>
            <a:chOff x="1345187" y="3628757"/>
            <a:chExt cx="410909" cy="335563"/>
          </a:xfrm>
        </p:grpSpPr>
        <p:sp>
          <p:nvSpPr>
            <p:cNvPr id="2770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08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27709" name="그룹 23"/>
          <p:cNvGrpSpPr/>
          <p:nvPr/>
        </p:nvGrpSpPr>
        <p:grpSpPr>
          <a:xfrm>
            <a:off x="1163055" y="3490336"/>
            <a:ext cx="238096" cy="217171"/>
            <a:chOff x="1345187" y="3628757"/>
            <a:chExt cx="410909" cy="335563"/>
          </a:xfrm>
        </p:grpSpPr>
        <p:sp>
          <p:nvSpPr>
            <p:cNvPr id="2771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11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27712" name="그룹 23"/>
          <p:cNvGrpSpPr/>
          <p:nvPr/>
        </p:nvGrpSpPr>
        <p:grpSpPr>
          <a:xfrm>
            <a:off x="1710544" y="4047350"/>
            <a:ext cx="238096" cy="217171"/>
            <a:chOff x="1345187" y="3628757"/>
            <a:chExt cx="410909" cy="335563"/>
          </a:xfrm>
        </p:grpSpPr>
        <p:sp>
          <p:nvSpPr>
            <p:cNvPr id="2771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14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27721" name="그룹 23"/>
          <p:cNvGrpSpPr/>
          <p:nvPr/>
        </p:nvGrpSpPr>
        <p:grpSpPr>
          <a:xfrm>
            <a:off x="1717047" y="2861314"/>
            <a:ext cx="238096" cy="217171"/>
            <a:chOff x="1345187" y="3628757"/>
            <a:chExt cx="410909" cy="335563"/>
          </a:xfrm>
        </p:grpSpPr>
        <p:sp>
          <p:nvSpPr>
            <p:cNvPr id="2772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723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sp>
        <p:nvSpPr>
          <p:cNvPr id="27724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2.2.8 FM_HPA, DMB_HPA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690867" y="186397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1748644" y="204157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pic>
        <p:nvPicPr>
          <p:cNvPr id="23553" name="_x448884216" descr="EMB0000fd384a4d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65182" y="2171645"/>
            <a:ext cx="7175636" cy="3240000"/>
          </a:xfrm>
          <a:prstGeom prst="rect">
            <a:avLst/>
          </a:prstGeom>
          <a:noFill/>
        </p:spPr>
      </p:pic>
      <p:sp>
        <p:nvSpPr>
          <p:cNvPr id="13" name="Text Box 6"/>
          <p:cNvSpPr txBox="1">
            <a:spLocks noChangeArrowheads="1"/>
          </p:cNvSpPr>
          <p:nvPr/>
        </p:nvSpPr>
        <p:spPr>
          <a:xfrm>
            <a:off x="690867" y="5631777"/>
            <a:ext cx="8510605" cy="28149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DRU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로부터 입력받은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FM, DMB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방송 신호를 고출력 증폭하여 누설동축케이블로 신호를 방사한다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sp>
        <p:nvSpPr>
          <p:cNvPr id="23554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2.2.9 PSU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pic>
        <p:nvPicPr>
          <p:cNvPr id="26625" name="_x471879288" descr="EMB0000fd384a4a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0800000">
            <a:off x="282309" y="2168860"/>
            <a:ext cx="4985453" cy="2664296"/>
          </a:xfrm>
          <a:prstGeom prst="rect">
            <a:avLst/>
          </a:prstGeom>
          <a:noFill/>
        </p:spPr>
      </p:pic>
      <p:graphicFrame>
        <p:nvGraphicFramePr>
          <p:cNvPr id="26626" name="표 26"/>
          <p:cNvGraphicFramePr>
            <a:graphicFrameLocks noGrp="1"/>
          </p:cNvGraphicFramePr>
          <p:nvPr/>
        </p:nvGraphicFramePr>
        <p:xfrm>
          <a:off x="5313040" y="1340768"/>
          <a:ext cx="426339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0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AC, AC 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입력 전압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전류 표시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0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0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0" i="0" u="none" strike="noStrike">
                          <a:latin typeface="맑은 고딕"/>
                          <a:ea typeface="맑은 고딕"/>
                        </a:rPr>
                        <a:t>DC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 12V 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출력 전압 표시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0" i="0" u="none" strike="noStrike">
                          <a:latin typeface="맑은 고딕"/>
                          <a:ea typeface="맑은 고딕"/>
                        </a:rPr>
                        <a:t>DC 48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V 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출력 전류 표시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PL, 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전원 </a:t>
                      </a:r>
                      <a:r>
                        <a:rPr lang="en-US" altLang="ko-KR" sz="1000" b="0" i="0" u="none" strike="noStrike">
                          <a:latin typeface="맑은 고딕"/>
                          <a:ea typeface="맑은 고딕"/>
                        </a:rPr>
                        <a:t>ON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 시에 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AF, AC Fail 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알람 시 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DF, DC Fail 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알람 시 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BF, 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배터리 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Fail 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알람 시 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입력 전원 온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오프 스위치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배터리 전원 온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오프 스위치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0" i="0" u="none" strike="noStrike">
                          <a:latin typeface="맑은 고딕"/>
                          <a:ea typeface="맑은 고딕"/>
                        </a:rPr>
                        <a:t>LED, DC 48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V</a:t>
                      </a:r>
                      <a:r>
                        <a:rPr lang="en-US" altLang="ko-KR" sz="1000" b="0" i="0" u="none" strike="noStrike"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000" b="0" i="0" u="none" strike="noStrike">
                          <a:latin typeface="맑은 고딕"/>
                          <a:ea typeface="맑은 고딕"/>
                        </a:rPr>
                        <a:t>알람 시 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  <a:endParaRPr lang="ko-KR" altLang="en-US" sz="1000" b="0" i="0" u="none" strike="noStrike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0" i="0" u="none" strike="noStrike">
                          <a:latin typeface="맑은 고딕"/>
                          <a:ea typeface="맑은 고딕"/>
                        </a:rPr>
                        <a:t>LED, DC 12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V</a:t>
                      </a:r>
                      <a:r>
                        <a:rPr lang="en-US" altLang="ko-KR" sz="1000" b="0" i="0" u="none" strike="noStrike"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000" b="0" i="0" u="none" strike="noStrike">
                          <a:latin typeface="맑은 고딕"/>
                          <a:ea typeface="맑은 고딕"/>
                        </a:rPr>
                        <a:t>알람 시 </a:t>
                      </a:r>
                      <a:r>
                        <a:rPr lang="EN-US" sz="100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0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0" i="0" u="none" strike="noStrike">
                          <a:latin typeface="맑은 고딕"/>
                          <a:ea typeface="맑은 고딕"/>
                        </a:rPr>
                        <a:t>ADJ, DC 48V</a:t>
                      </a:r>
                      <a:r>
                        <a:rPr lang="ko-KR" altLang="en-US" sz="1000" b="0" i="0" u="none" strike="noStrike">
                          <a:latin typeface="맑은 고딕"/>
                          <a:ea typeface="맑은 고딕"/>
                        </a:rPr>
                        <a:t> 전압조정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0" i="0" u="none" strike="noStrike">
                          <a:latin typeface="맑은 고딕"/>
                          <a:ea typeface="맑은 고딕"/>
                        </a:rPr>
                        <a:t>OUT, DC 48V</a:t>
                      </a:r>
                      <a:r>
                        <a:rPr lang="ko-KR" altLang="en-US" sz="1000" b="0" i="0" u="none" strike="noStrike">
                          <a:latin typeface="맑은 고딕"/>
                          <a:ea typeface="맑은 고딕"/>
                        </a:rPr>
                        <a:t> 전압확인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0" i="0" u="none" strike="noStrike">
                          <a:latin typeface="맑은 고딕"/>
                          <a:ea typeface="맑은 고딕"/>
                        </a:rPr>
                        <a:t>OUT, DC 12V</a:t>
                      </a:r>
                      <a:r>
                        <a:rPr lang="ko-KR" altLang="en-US" sz="1000" b="0" i="0" u="none" strike="noStrike">
                          <a:latin typeface="맑은 고딕"/>
                          <a:ea typeface="맑은 고딕"/>
                        </a:rPr>
                        <a:t> 전압확인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00" b="0" i="0" u="none" strike="noStrike">
                          <a:latin typeface="맑은 고딕"/>
                          <a:ea typeface="맑은 고딕"/>
                        </a:rPr>
                        <a:t>GND, </a:t>
                      </a:r>
                      <a:r>
                        <a:rPr lang="ko-KR" altLang="en-US" sz="1000" b="0" i="0" u="none" strike="noStrike">
                          <a:latin typeface="맑은 고딕"/>
                          <a:ea typeface="맑은 고딕"/>
                        </a:rPr>
                        <a:t>전압확인 접지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26627" name="그룹 23"/>
          <p:cNvGrpSpPr/>
          <p:nvPr/>
        </p:nvGrpSpPr>
        <p:grpSpPr>
          <a:xfrm>
            <a:off x="4282856" y="3757408"/>
            <a:ext cx="238096" cy="217171"/>
            <a:chOff x="1345187" y="3628757"/>
            <a:chExt cx="410909" cy="335563"/>
          </a:xfrm>
        </p:grpSpPr>
        <p:sp>
          <p:nvSpPr>
            <p:cNvPr id="2662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29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26630" name="그룹 23"/>
          <p:cNvGrpSpPr/>
          <p:nvPr/>
        </p:nvGrpSpPr>
        <p:grpSpPr>
          <a:xfrm>
            <a:off x="4289144" y="3352800"/>
            <a:ext cx="238096" cy="217171"/>
            <a:chOff x="1345187" y="3628757"/>
            <a:chExt cx="410909" cy="335563"/>
          </a:xfrm>
        </p:grpSpPr>
        <p:sp>
          <p:nvSpPr>
            <p:cNvPr id="2663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3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26633" name="그룹 23"/>
          <p:cNvGrpSpPr/>
          <p:nvPr/>
        </p:nvGrpSpPr>
        <p:grpSpPr>
          <a:xfrm>
            <a:off x="4292381" y="2968377"/>
            <a:ext cx="238096" cy="217171"/>
            <a:chOff x="1345187" y="3628757"/>
            <a:chExt cx="410909" cy="335563"/>
          </a:xfrm>
        </p:grpSpPr>
        <p:sp>
          <p:nvSpPr>
            <p:cNvPr id="2663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3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26639" name="그룹 23"/>
          <p:cNvGrpSpPr/>
          <p:nvPr/>
        </p:nvGrpSpPr>
        <p:grpSpPr>
          <a:xfrm>
            <a:off x="2279179" y="3490336"/>
            <a:ext cx="238096" cy="217171"/>
            <a:chOff x="1345187" y="3628757"/>
            <a:chExt cx="410909" cy="335563"/>
          </a:xfrm>
        </p:grpSpPr>
        <p:sp>
          <p:nvSpPr>
            <p:cNvPr id="2664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41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26642" name="그룹 23"/>
          <p:cNvGrpSpPr/>
          <p:nvPr/>
        </p:nvGrpSpPr>
        <p:grpSpPr>
          <a:xfrm>
            <a:off x="2526089" y="3392804"/>
            <a:ext cx="238096" cy="217171"/>
            <a:chOff x="1345187" y="3628757"/>
            <a:chExt cx="410909" cy="335563"/>
          </a:xfrm>
        </p:grpSpPr>
        <p:sp>
          <p:nvSpPr>
            <p:cNvPr id="2664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44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pSp>
        <p:nvGrpSpPr>
          <p:cNvPr id="26645" name="그룹 23"/>
          <p:cNvGrpSpPr/>
          <p:nvPr/>
        </p:nvGrpSpPr>
        <p:grpSpPr>
          <a:xfrm>
            <a:off x="2279179" y="3295464"/>
            <a:ext cx="238096" cy="217171"/>
            <a:chOff x="1345187" y="3628757"/>
            <a:chExt cx="410909" cy="335563"/>
          </a:xfrm>
        </p:grpSpPr>
        <p:sp>
          <p:nvSpPr>
            <p:cNvPr id="2664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47" name="TextBox 25"/>
            <p:cNvSpPr txBox="1"/>
            <p:nvPr/>
          </p:nvSpPr>
          <p:spPr>
            <a:xfrm>
              <a:off x="1345187" y="3628757"/>
              <a:ext cx="410909" cy="320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</a:p>
          </p:txBody>
        </p:sp>
      </p:grpSp>
      <p:grpSp>
        <p:nvGrpSpPr>
          <p:cNvPr id="26648" name="그룹 23"/>
          <p:cNvGrpSpPr/>
          <p:nvPr/>
        </p:nvGrpSpPr>
        <p:grpSpPr>
          <a:xfrm>
            <a:off x="666428" y="3671503"/>
            <a:ext cx="238096" cy="217171"/>
            <a:chOff x="1345187" y="3628757"/>
            <a:chExt cx="410909" cy="335563"/>
          </a:xfrm>
        </p:grpSpPr>
        <p:sp>
          <p:nvSpPr>
            <p:cNvPr id="26649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50" name="TextBox 25"/>
            <p:cNvSpPr txBox="1"/>
            <p:nvPr/>
          </p:nvSpPr>
          <p:spPr>
            <a:xfrm>
              <a:off x="1345187" y="3628757"/>
              <a:ext cx="410909" cy="320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8</a:t>
              </a:r>
            </a:p>
          </p:txBody>
        </p:sp>
      </p:grpSp>
      <p:grpSp>
        <p:nvGrpSpPr>
          <p:cNvPr id="26651" name="그룹 23"/>
          <p:cNvGrpSpPr/>
          <p:nvPr/>
        </p:nvGrpSpPr>
        <p:grpSpPr>
          <a:xfrm>
            <a:off x="1076404" y="3679881"/>
            <a:ext cx="238096" cy="217171"/>
            <a:chOff x="1345187" y="3628757"/>
            <a:chExt cx="410909" cy="335563"/>
          </a:xfrm>
        </p:grpSpPr>
        <p:sp>
          <p:nvSpPr>
            <p:cNvPr id="2665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53" name="TextBox 25"/>
            <p:cNvSpPr txBox="1"/>
            <p:nvPr/>
          </p:nvSpPr>
          <p:spPr>
            <a:xfrm>
              <a:off x="1345187" y="3628757"/>
              <a:ext cx="410909" cy="320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9</a:t>
              </a:r>
            </a:p>
          </p:txBody>
        </p:sp>
      </p:grpSp>
      <p:grpSp>
        <p:nvGrpSpPr>
          <p:cNvPr id="26654" name="그룹 23"/>
          <p:cNvGrpSpPr/>
          <p:nvPr/>
        </p:nvGrpSpPr>
        <p:grpSpPr>
          <a:xfrm>
            <a:off x="2538636" y="3592060"/>
            <a:ext cx="238096" cy="217171"/>
            <a:chOff x="1345187" y="3628757"/>
            <a:chExt cx="410909" cy="335563"/>
          </a:xfrm>
        </p:grpSpPr>
        <p:sp>
          <p:nvSpPr>
            <p:cNvPr id="2665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56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26657" name="그룹 23"/>
          <p:cNvGrpSpPr/>
          <p:nvPr/>
        </p:nvGrpSpPr>
        <p:grpSpPr>
          <a:xfrm>
            <a:off x="2523778" y="3160018"/>
            <a:ext cx="351655" cy="214703"/>
            <a:chOff x="1365851" y="3628756"/>
            <a:chExt cx="428570" cy="331750"/>
          </a:xfrm>
        </p:grpSpPr>
        <p:sp>
          <p:nvSpPr>
            <p:cNvPr id="2665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59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10</a:t>
              </a:r>
            </a:p>
          </p:txBody>
        </p:sp>
      </p:grpSp>
      <p:grpSp>
        <p:nvGrpSpPr>
          <p:cNvPr id="26661" name="그룹 23"/>
          <p:cNvGrpSpPr/>
          <p:nvPr/>
        </p:nvGrpSpPr>
        <p:grpSpPr>
          <a:xfrm>
            <a:off x="2192313" y="3057519"/>
            <a:ext cx="351655" cy="214703"/>
            <a:chOff x="1365851" y="3628756"/>
            <a:chExt cx="428570" cy="331750"/>
          </a:xfrm>
        </p:grpSpPr>
        <p:sp>
          <p:nvSpPr>
            <p:cNvPr id="2666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63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11</a:t>
              </a:r>
            </a:p>
          </p:txBody>
        </p:sp>
      </p:grpSp>
      <p:grpSp>
        <p:nvGrpSpPr>
          <p:cNvPr id="26664" name="그룹 23"/>
          <p:cNvGrpSpPr/>
          <p:nvPr/>
        </p:nvGrpSpPr>
        <p:grpSpPr>
          <a:xfrm>
            <a:off x="2530067" y="2898465"/>
            <a:ext cx="351655" cy="214703"/>
            <a:chOff x="1365851" y="3628756"/>
            <a:chExt cx="428570" cy="331750"/>
          </a:xfrm>
        </p:grpSpPr>
        <p:sp>
          <p:nvSpPr>
            <p:cNvPr id="2666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66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12</a:t>
              </a:r>
            </a:p>
          </p:txBody>
        </p:sp>
      </p:grpSp>
      <p:grpSp>
        <p:nvGrpSpPr>
          <p:cNvPr id="26667" name="그룹 23"/>
          <p:cNvGrpSpPr/>
          <p:nvPr/>
        </p:nvGrpSpPr>
        <p:grpSpPr>
          <a:xfrm>
            <a:off x="2199742" y="2738816"/>
            <a:ext cx="351655" cy="214703"/>
            <a:chOff x="1365851" y="3628756"/>
            <a:chExt cx="428570" cy="331750"/>
          </a:xfrm>
        </p:grpSpPr>
        <p:sp>
          <p:nvSpPr>
            <p:cNvPr id="2666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69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13</a:t>
              </a:r>
            </a:p>
          </p:txBody>
        </p:sp>
      </p:grpSp>
      <p:grpSp>
        <p:nvGrpSpPr>
          <p:cNvPr id="26670" name="그룹 23"/>
          <p:cNvGrpSpPr/>
          <p:nvPr/>
        </p:nvGrpSpPr>
        <p:grpSpPr>
          <a:xfrm>
            <a:off x="2537496" y="2610433"/>
            <a:ext cx="351655" cy="214703"/>
            <a:chOff x="1365851" y="3628756"/>
            <a:chExt cx="428570" cy="331750"/>
          </a:xfrm>
        </p:grpSpPr>
        <p:sp>
          <p:nvSpPr>
            <p:cNvPr id="2667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72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14</a:t>
              </a:r>
            </a:p>
          </p:txBody>
        </p:sp>
      </p:grpSp>
      <p:grpSp>
        <p:nvGrpSpPr>
          <p:cNvPr id="26673" name="그룹 23"/>
          <p:cNvGrpSpPr/>
          <p:nvPr/>
        </p:nvGrpSpPr>
        <p:grpSpPr>
          <a:xfrm>
            <a:off x="2207171" y="2485467"/>
            <a:ext cx="351655" cy="214703"/>
            <a:chOff x="1365851" y="3628756"/>
            <a:chExt cx="428570" cy="331750"/>
          </a:xfrm>
        </p:grpSpPr>
        <p:sp>
          <p:nvSpPr>
            <p:cNvPr id="2667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675" name="TextBox 25"/>
            <p:cNvSpPr txBox="1"/>
            <p:nvPr/>
          </p:nvSpPr>
          <p:spPr>
            <a:xfrm>
              <a:off x="1365851" y="3628756"/>
              <a:ext cx="428570" cy="331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15</a:t>
              </a:r>
            </a:p>
          </p:txBody>
        </p:sp>
      </p:grpSp>
      <p:sp>
        <p:nvSpPr>
          <p:cNvPr id="26676" name="Text Box 6"/>
          <p:cNvSpPr txBox="1">
            <a:spLocks noChangeArrowheads="1"/>
          </p:cNvSpPr>
          <p:nvPr/>
        </p:nvSpPr>
        <p:spPr>
          <a:xfrm>
            <a:off x="690867" y="5373216"/>
            <a:ext cx="8510605" cy="137820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AC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입력 전원을 제공 받아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중계 장치에 필요한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12V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전원을 출력하는 장치</a:t>
            </a:r>
            <a:endParaRPr lang="en-US" altLang="ko-KR" sz="120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입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출력 전압및 전류 표시 기능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(7-Segment)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과입력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과출력 보호기능이 내장되어 기기의 안정적 운용이 가능하게 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예비 전원공급기와 같이 전원을 동시 공급하며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주와 예비 전원공급기 중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1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개가 장애 발생시 나머지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1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개가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모든 전원을 공급한다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sp>
        <p:nvSpPr>
          <p:cNvPr id="26677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2.2.11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히터 형상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690867" y="186397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1761265" y="1857902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26676" name="Text Box 6"/>
          <p:cNvSpPr txBox="1">
            <a:spLocks noChangeArrowheads="1"/>
          </p:cNvSpPr>
          <p:nvPr/>
        </p:nvSpPr>
        <p:spPr>
          <a:xfrm>
            <a:off x="690867" y="5055155"/>
            <a:ext cx="8510605" cy="2821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전원을 사용하는 히터로 낮은온도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(10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℃이하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)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에서 동작하여 시스템의 정상동작을 위한 장치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pic>
        <p:nvPicPr>
          <p:cNvPr id="26677" name="그림 26676"/>
          <p:cNvPicPr/>
          <p:nvPr/>
        </p:nvPicPr>
        <p:blipFill rotWithShape="1">
          <a:blip r:embed="rId2"/>
          <a:srcRect l="39190" t="8330" r="42910" b="3690"/>
          <a:stretch>
            <a:fillRect/>
          </a:stretch>
        </p:blipFill>
        <p:spPr>
          <a:xfrm rot="16200000">
            <a:off x="4154121" y="1658013"/>
            <a:ext cx="1346768" cy="3131309"/>
          </a:xfrm>
          <a:prstGeom prst="rect">
            <a:avLst/>
          </a:prstGeom>
          <a:ln>
            <a:noFill/>
          </a:ln>
        </p:spPr>
      </p:pic>
      <p:sp>
        <p:nvSpPr>
          <p:cNvPr id="26678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2.2.12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서지보호기 형상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690867" y="186397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2.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 증폭기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1761265" y="1857902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26676" name="Text Box 6"/>
          <p:cNvSpPr txBox="1">
            <a:spLocks noChangeArrowheads="1"/>
          </p:cNvSpPr>
          <p:nvPr/>
        </p:nvSpPr>
        <p:spPr>
          <a:xfrm>
            <a:off x="690867" y="5055155"/>
            <a:ext cx="8510605" cy="2821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전원입력부의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Surge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보호기능 장치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pic>
        <p:nvPicPr>
          <p:cNvPr id="26678" name="그림 26677"/>
          <p:cNvPicPr/>
          <p:nvPr/>
        </p:nvPicPr>
        <p:blipFill rotWithShape="1">
          <a:blip r:embed="rId2"/>
          <a:srcRect l="12690" t="28620" r="73500" b="31800"/>
          <a:stretch>
            <a:fillRect/>
          </a:stretch>
        </p:blipFill>
        <p:spPr>
          <a:xfrm>
            <a:off x="3944888" y="2420888"/>
            <a:ext cx="1476163" cy="1692188"/>
          </a:xfrm>
          <a:prstGeom prst="rect">
            <a:avLst/>
          </a:prstGeom>
          <a:ln>
            <a:noFill/>
          </a:ln>
        </p:spPr>
      </p:pic>
      <p:sp>
        <p:nvSpPr>
          <p:cNvPr id="26679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3.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532948" cy="9509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3.1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변환기 개요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-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역무 통신실에 설치되며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열차방호장비의 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RF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신호를 입력받아 광신호로 변환하여 광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변환증폭기로</a:t>
            </a:r>
          </a:p>
          <a:p>
            <a:pPr>
              <a:spcBef>
                <a:spcPct val="50000"/>
              </a:spcBef>
              <a:defRPr/>
            </a:pP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  전달한다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pic>
        <p:nvPicPr>
          <p:cNvPr id="30721" name="_x471891448" descr="EMB0000fd384a3b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03905" y="2684099"/>
            <a:ext cx="2565381" cy="3861250"/>
          </a:xfrm>
          <a:prstGeom prst="rect">
            <a:avLst/>
          </a:prstGeom>
          <a:noFill/>
        </p:spPr>
      </p:pic>
      <p:sp>
        <p:nvSpPr>
          <p:cNvPr id="30722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743630" y="1647582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pic>
        <p:nvPicPr>
          <p:cNvPr id="31745" name="_x472777832" descr="EMB0000fd384a3b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43630" y="2060848"/>
            <a:ext cx="2781300" cy="4186238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3.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6270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3.2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변환기 모듈구성</a:t>
            </a:r>
          </a:p>
          <a:p>
            <a:pPr>
              <a:spcBef>
                <a:spcPct val="50000"/>
              </a:spcBef>
              <a:defRPr/>
            </a:pPr>
            <a:endParaRPr lang="en-US" altLang="ko-KR" sz="140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3908884" y="2420888"/>
          <a:ext cx="5582719" cy="286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20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0">
                          <a:solidFill>
                            <a:schemeClr val="tx1"/>
                          </a:solidFill>
                        </a:rPr>
                        <a:t>모듈명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868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OPU</a:t>
                      </a:r>
                    </a:p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(Optic</a:t>
                      </a:r>
                      <a:r>
                        <a:rPr lang="en-US" altLang="ko-KR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 Unit)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MU_TPS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로 부터 입력된 신호를 광신호로 변환하며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장치 상태감시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제어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563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MU_TPS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열차무선방호로부터 입력된 신호를 적정한 레벨로 증폭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207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kern="0" spc="0">
                          <a:solidFill>
                            <a:srgbClr val="000000"/>
                          </a:solidFill>
                          <a:effectLst/>
                        </a:rPr>
                        <a:t>PSU_M</a:t>
                      </a:r>
                      <a:r>
                        <a:rPr lang="en-US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 &amp; R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AC</a:t>
                      </a:r>
                      <a:r>
                        <a:rPr lang="ko-KR" altLang="en-US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 입력 전원을 공급받아</a:t>
                      </a:r>
                      <a:r>
                        <a:rPr lang="en-US" altLang="ko-KR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중계장치에 필요한 </a:t>
                      </a:r>
                      <a:r>
                        <a:rPr lang="en-US" altLang="ko-KR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DC </a:t>
                      </a:r>
                      <a:r>
                        <a:rPr lang="ko-KR" altLang="en-US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전원을 출력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621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배터리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>
                          <a:ln w="9525"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cs typeface="Times New Roman"/>
                        </a:rPr>
                        <a:t>전원 미공급시 </a:t>
                      </a:r>
                      <a:r>
                        <a:rPr lang="en-US" altLang="ko-KR" sz="1050">
                          <a:ln w="9525"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cs typeface="Times New Roman"/>
                        </a:rPr>
                        <a:t>30</a:t>
                      </a:r>
                      <a:r>
                        <a:rPr lang="ko-KR" altLang="en-US" sz="1050">
                          <a:ln w="9525"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cs typeface="Times New Roman"/>
                        </a:rPr>
                        <a:t>분 이상 동작 </a:t>
                      </a:r>
                      <a:r>
                        <a:rPr lang="en-US" altLang="ko-KR" sz="1050">
                          <a:ln w="9525"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cs typeface="Times New Roman"/>
                        </a:rPr>
                        <a:t>(12V/4A, 1EA)</a:t>
                      </a:r>
                      <a:endParaRPr lang="en-US" altLang="ko-KR" sz="1050">
                        <a:effectLst/>
                        <a:cs typeface="Times New Roman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373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히터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10℃ </a:t>
                      </a: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이하에서 동작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621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50" b="0" i="0" u="none" strike="noStrike"/>
                        <a:t>써지 보호기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50" b="0" i="0" u="none" strike="noStrike"/>
                        <a:t>전원입력부의</a:t>
                      </a:r>
                      <a:r>
                        <a:rPr lang="ko-KR" altLang="en-US" sz="1050" b="0" i="0" u="none" strike="noStrike"/>
                        <a:t> </a:t>
                      </a:r>
                      <a:r>
                        <a:rPr lang="EN-US" sz="1050" b="0" i="0" u="none" strike="noStrike"/>
                        <a:t>Surge </a:t>
                      </a:r>
                      <a:r>
                        <a:rPr sz="1050" b="0" i="0" u="none" strike="noStrike"/>
                        <a:t>보호 기능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1" name="그룹 50"/>
          <p:cNvGrpSpPr/>
          <p:nvPr/>
        </p:nvGrpSpPr>
        <p:grpSpPr>
          <a:xfrm>
            <a:off x="1905060" y="4159553"/>
            <a:ext cx="275632" cy="277559"/>
            <a:chOff x="1361627" y="3628762"/>
            <a:chExt cx="315009" cy="293261"/>
          </a:xfrm>
        </p:grpSpPr>
        <p:sp>
          <p:nvSpPr>
            <p:cNvPr id="52" name="타원 51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2661144" y="2647385"/>
            <a:ext cx="275632" cy="277559"/>
            <a:chOff x="1361627" y="3628762"/>
            <a:chExt cx="315009" cy="293261"/>
          </a:xfrm>
        </p:grpSpPr>
        <p:sp>
          <p:nvSpPr>
            <p:cNvPr id="55" name="타원 54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1880965" y="2663702"/>
            <a:ext cx="275632" cy="277559"/>
            <a:chOff x="1361627" y="3628762"/>
            <a:chExt cx="315009" cy="293261"/>
          </a:xfrm>
        </p:grpSpPr>
        <p:sp>
          <p:nvSpPr>
            <p:cNvPr id="67" name="타원 66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61627" y="3628762"/>
              <a:ext cx="264101" cy="281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1244588" y="5086222"/>
            <a:ext cx="275632" cy="277559"/>
            <a:chOff x="1361627" y="3628762"/>
            <a:chExt cx="315009" cy="293261"/>
          </a:xfrm>
        </p:grpSpPr>
        <p:sp>
          <p:nvSpPr>
            <p:cNvPr id="20" name="타원 19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31746" name="그룹 18"/>
          <p:cNvGrpSpPr/>
          <p:nvPr/>
        </p:nvGrpSpPr>
        <p:grpSpPr>
          <a:xfrm>
            <a:off x="860943" y="4375577"/>
            <a:ext cx="275632" cy="277559"/>
            <a:chOff x="1361627" y="3628762"/>
            <a:chExt cx="315009" cy="293261"/>
          </a:xfrm>
        </p:grpSpPr>
        <p:sp>
          <p:nvSpPr>
            <p:cNvPr id="31747" name="타원 19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748" name="TextBox 20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31749" name="그룹 18"/>
          <p:cNvGrpSpPr/>
          <p:nvPr/>
        </p:nvGrpSpPr>
        <p:grpSpPr>
          <a:xfrm>
            <a:off x="932952" y="3861048"/>
            <a:ext cx="275632" cy="277559"/>
            <a:chOff x="1361627" y="3628762"/>
            <a:chExt cx="315009" cy="293261"/>
          </a:xfrm>
        </p:grpSpPr>
        <p:sp>
          <p:nvSpPr>
            <p:cNvPr id="31750" name="타원 19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751" name="TextBox 20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sp>
        <p:nvSpPr>
          <p:cNvPr id="31752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164468" y="1700808"/>
            <a:ext cx="9505056" cy="432715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 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▣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재난방송수신설비는 </a:t>
            </a:r>
            <a:r>
              <a:rPr lang="ko-KR" altLang="en-US" sz="1500" dirty="0" err="1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철도구간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내 터널 </a:t>
            </a:r>
            <a:r>
              <a:rPr lang="ko-KR" altLang="en-US" sz="15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본선구간에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FM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방송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DMB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방송 및 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열차 </a:t>
            </a:r>
            <a:r>
              <a:rPr lang="ko-KR" altLang="en-US" sz="1500" dirty="0" err="1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무선방호를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서비스하기 </a:t>
            </a:r>
            <a:endParaRPr lang="ko-KR" altLang="en-US" sz="1500" dirty="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    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위한 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설비로 외부 방송신호를 전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변환하는 </a:t>
            </a:r>
            <a:r>
              <a:rPr lang="ko-KR" altLang="en-US" sz="15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신호로 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변환된 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방송신호를 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 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변환하여</a:t>
            </a:r>
            <a:endParaRPr lang="en-US" altLang="ko-KR" sz="1500" dirty="0" smtClean="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    고출력 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증폭 후 터널 내 설치된 누설동축케이블로 방송신호를 송출하는 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광전변환증폭기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열차무선중계</a:t>
            </a:r>
            <a:endParaRPr lang="en-US" altLang="ko-KR" sz="1500" dirty="0" smtClean="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   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기 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신호를 전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변환하여 광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전변환증폭기로 송신하는 전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5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광변환기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열차무선방호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),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광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전변환증폭기의</a:t>
            </a:r>
            <a:endParaRPr lang="en-US" altLang="ko-KR" sz="1500" dirty="0" smtClean="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  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15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광신호를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분배하는 광분배장치로 구성되어 있다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>
              <a:lnSpc>
                <a:spcPct val="30000"/>
              </a:lnSpc>
              <a:spcBef>
                <a:spcPct val="50000"/>
              </a:spcBef>
              <a:defRPr/>
            </a:pPr>
            <a:endParaRPr lang="en-US" altLang="ko-KR" sz="1500" dirty="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▣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1500" dirty="0" err="1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통신실에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원격유지관리장치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(EMS)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를 설치하여 운영자가 원격으로 재난방송수신설비에 접근할 수 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    있도록 설계되어 있다</a:t>
            </a:r>
            <a:r>
              <a:rPr lang="en-US" altLang="ko-KR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n-US" altLang="ko-KR" sz="1500" dirty="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 ▣ 재난방송수신설비는 각 역사 내 </a:t>
            </a:r>
            <a:r>
              <a:rPr lang="en-US" altLang="ko-KR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FM, DMB, 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소방무선통신을 합성하여 공용안테나로 대합실 및 </a:t>
            </a:r>
            <a:r>
              <a:rPr lang="ko-KR" altLang="en-US" sz="15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피난갱에</a:t>
            </a: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ko-KR" altLang="en-US" sz="15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    서비스를 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제공할 수 있다</a:t>
            </a:r>
            <a:r>
              <a:rPr lang="en-US" altLang="ko-KR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  <a:r>
              <a:rPr lang="ko-KR" altLang="en-US" sz="15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endParaRPr lang="ko-KR" altLang="en-US" sz="1500" dirty="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1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시스템 개요 및 구성</a:t>
            </a:r>
            <a:endParaRPr lang="en-US" altLang="ko-KR" sz="2400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>
          <a:xfrm>
            <a:off x="272480" y="99762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 </a:t>
            </a:r>
            <a:r>
              <a:rPr lang="ko-KR" altLang="en-US" b="1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재난방송수신설비 개요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3.2.1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외함 형상</a:t>
            </a:r>
            <a:endParaRPr lang="en-US" altLang="ko-KR" sz="140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690867" y="186397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>
          <a:xfrm>
            <a:off x="2880592" y="5996195"/>
            <a:ext cx="3692588" cy="27712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-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크기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: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480 x 620 x 233 (W x H x D, mm)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3.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1892659" y="1488430"/>
            <a:ext cx="826710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pic>
        <p:nvPicPr>
          <p:cNvPr id="35841" name="_x458585152" descr="EMB0000fd384a4e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64668" y="1896225"/>
            <a:ext cx="5790356" cy="3909039"/>
          </a:xfrm>
          <a:prstGeom prst="rect">
            <a:avLst/>
          </a:prstGeom>
          <a:noFill/>
        </p:spPr>
      </p:pic>
      <p:sp>
        <p:nvSpPr>
          <p:cNvPr id="35842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3.2.2 OPU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형상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2718898" y="154732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3.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pic>
        <p:nvPicPr>
          <p:cNvPr id="34817" name="_x472516760" descr="EMB0000fd384a4f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52600" y="2204864"/>
            <a:ext cx="2925763" cy="3084513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690867" y="6062789"/>
            <a:ext cx="8510605" cy="2825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MU_TPS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모듈로부터 입력된 신호를 광신호로 변환하며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장치의 장애검출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상태감시 및 제어의 역할을 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  <a:endParaRPr lang="en-US" altLang="ko-KR" sz="1200">
              <a:latin typeface="맑은 고딕"/>
              <a:ea typeface="맑은 고딕"/>
              <a:cs typeface="Times New Roman"/>
            </a:endParaRPr>
          </a:p>
        </p:txBody>
      </p:sp>
      <p:graphicFrame>
        <p:nvGraphicFramePr>
          <p:cNvPr id="34818" name="표 26"/>
          <p:cNvGraphicFramePr>
            <a:graphicFrameLocks noGrp="1"/>
          </p:cNvGraphicFramePr>
          <p:nvPr/>
        </p:nvGraphicFramePr>
        <p:xfrm>
          <a:off x="5241032" y="1738853"/>
          <a:ext cx="4237594" cy="4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3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ETHERNET#1, ETHERNET#2,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이더넷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3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IN#1, IF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입력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(From MU_TPS DL_OUT </a:t>
                      </a:r>
                      <a:r>
                        <a:rPr lang="ko-KR" altLang="en-US" sz="1050" b="0" i="0" u="none" strike="noStrike"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10MHz, RF Module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에 필요한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10MHz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출력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OUT#2, IF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출력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(to MU_TPS UL_IN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로컬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자체 점검용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OPTIC#1,OPTIC#2,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광신호 입출력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PWR,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 입력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COM, MCU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와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RS-422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통신이 정상일 때 </a:t>
                      </a:r>
                      <a:r>
                        <a:rPr lang="ko-KR" altLang="en-US" sz="1050" b="0" i="0" u="none" strike="noStrike">
                          <a:latin typeface="맑은 고딕"/>
                          <a:ea typeface="맑은 고딕"/>
                        </a:rPr>
                        <a:t>      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RUN, OPU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정상동작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ALM, OPU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장애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LD,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광신호 송신 레벨 정상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PD,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광신호 수신 레벨 정상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4819" name="그룹 23"/>
          <p:cNvGrpSpPr/>
          <p:nvPr/>
        </p:nvGrpSpPr>
        <p:grpSpPr>
          <a:xfrm>
            <a:off x="2252700" y="2535182"/>
            <a:ext cx="238096" cy="217171"/>
            <a:chOff x="1345187" y="3628757"/>
            <a:chExt cx="410909" cy="335563"/>
          </a:xfrm>
        </p:grpSpPr>
        <p:sp>
          <p:nvSpPr>
            <p:cNvPr id="3482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21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34822" name="그룹 23"/>
          <p:cNvGrpSpPr/>
          <p:nvPr/>
        </p:nvGrpSpPr>
        <p:grpSpPr>
          <a:xfrm>
            <a:off x="3392281" y="2373263"/>
            <a:ext cx="238096" cy="217171"/>
            <a:chOff x="1345187" y="3628757"/>
            <a:chExt cx="410909" cy="335563"/>
          </a:xfrm>
        </p:grpSpPr>
        <p:sp>
          <p:nvSpPr>
            <p:cNvPr id="3482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24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34825" name="그룹 23"/>
          <p:cNvGrpSpPr/>
          <p:nvPr/>
        </p:nvGrpSpPr>
        <p:grpSpPr>
          <a:xfrm>
            <a:off x="3381615" y="3052006"/>
            <a:ext cx="238096" cy="217171"/>
            <a:chOff x="1345187" y="3628757"/>
            <a:chExt cx="410909" cy="335563"/>
          </a:xfrm>
        </p:grpSpPr>
        <p:sp>
          <p:nvSpPr>
            <p:cNvPr id="3482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27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34828" name="그룹 23"/>
          <p:cNvGrpSpPr/>
          <p:nvPr/>
        </p:nvGrpSpPr>
        <p:grpSpPr>
          <a:xfrm>
            <a:off x="3382541" y="3706360"/>
            <a:ext cx="238096" cy="217171"/>
            <a:chOff x="1345187" y="3628757"/>
            <a:chExt cx="410909" cy="335563"/>
          </a:xfrm>
        </p:grpSpPr>
        <p:sp>
          <p:nvSpPr>
            <p:cNvPr id="34829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30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34831" name="그룹 23"/>
          <p:cNvGrpSpPr/>
          <p:nvPr/>
        </p:nvGrpSpPr>
        <p:grpSpPr>
          <a:xfrm>
            <a:off x="2104492" y="4033639"/>
            <a:ext cx="238096" cy="217171"/>
            <a:chOff x="1345187" y="3628757"/>
            <a:chExt cx="410909" cy="335563"/>
          </a:xfrm>
        </p:grpSpPr>
        <p:sp>
          <p:nvSpPr>
            <p:cNvPr id="3483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33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34834" name="그룹 23"/>
          <p:cNvGrpSpPr/>
          <p:nvPr/>
        </p:nvGrpSpPr>
        <p:grpSpPr>
          <a:xfrm>
            <a:off x="2116113" y="4707043"/>
            <a:ext cx="238096" cy="217171"/>
            <a:chOff x="1345187" y="3628757"/>
            <a:chExt cx="410909" cy="335563"/>
          </a:xfrm>
        </p:grpSpPr>
        <p:sp>
          <p:nvSpPr>
            <p:cNvPr id="3483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36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pSp>
        <p:nvGrpSpPr>
          <p:cNvPr id="34837" name="그룹 23"/>
          <p:cNvGrpSpPr/>
          <p:nvPr/>
        </p:nvGrpSpPr>
        <p:grpSpPr>
          <a:xfrm>
            <a:off x="2264536" y="3154679"/>
            <a:ext cx="238096" cy="217171"/>
            <a:chOff x="1345187" y="3628757"/>
            <a:chExt cx="410909" cy="335563"/>
          </a:xfrm>
        </p:grpSpPr>
        <p:sp>
          <p:nvSpPr>
            <p:cNvPr id="3483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39" name="TextBox 25"/>
            <p:cNvSpPr txBox="1"/>
            <p:nvPr/>
          </p:nvSpPr>
          <p:spPr>
            <a:xfrm>
              <a:off x="1345187" y="3628757"/>
              <a:ext cx="410909" cy="317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</a:p>
          </p:txBody>
        </p:sp>
      </p:grpSp>
      <p:sp>
        <p:nvSpPr>
          <p:cNvPr id="34840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3.2.3 MU_TPS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형상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2324707" y="1566691"/>
            <a:ext cx="874466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3.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pic>
        <p:nvPicPr>
          <p:cNvPr id="33793" name="_x454490120" descr="EMB0000fd384a50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0472" y="2168860"/>
            <a:ext cx="5076564" cy="2915594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690867" y="5744732"/>
            <a:ext cx="8510605" cy="83085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Down link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입력신호를 적정한 레벨로 감쇄시키고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OPU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입력신회 주파수로 하향변환한다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OPU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로 부터 입력된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Up link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신호는 열차무선방호 출력 주파수로 상향변환하여 출력한다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자동 출력 조정 감쇄기를 내장하여 출력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ALC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기능을 수행한다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graphicFrame>
        <p:nvGraphicFramePr>
          <p:cNvPr id="33794" name="표 26"/>
          <p:cNvGraphicFramePr>
            <a:graphicFrameLocks noGrp="1"/>
          </p:cNvGraphicFramePr>
          <p:nvPr/>
        </p:nvGraphicFramePr>
        <p:xfrm>
          <a:off x="5385048" y="2168860"/>
          <a:ext cx="4245864" cy="325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PWR,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 입력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RUN LED, LDU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정상동작 시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COMM LED, OPU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와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RS-422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통신이 정상일 때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ALM LED,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설정된 레벨보다 낮은 신호 입력 시</a:t>
                      </a:r>
                      <a:r>
                        <a:rPr lang="ko-KR" altLang="en-US" sz="1050" b="0" i="0" u="none" strike="noStrike"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로컬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자체 점검용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USB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BTS, Down link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입력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Up link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출력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SMA(F)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DL_OUT, Down link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출력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SMA(F)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REF_IN, 10MHz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입력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SMA(F)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UL_IN, Up link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입력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SMA(F)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33795" name="그룹 23"/>
          <p:cNvGrpSpPr/>
          <p:nvPr/>
        </p:nvGrpSpPr>
        <p:grpSpPr>
          <a:xfrm>
            <a:off x="1690568" y="2959801"/>
            <a:ext cx="238096" cy="217171"/>
            <a:chOff x="1345187" y="3628757"/>
            <a:chExt cx="410909" cy="335563"/>
          </a:xfrm>
        </p:grpSpPr>
        <p:sp>
          <p:nvSpPr>
            <p:cNvPr id="3379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797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33798" name="그룹 23"/>
          <p:cNvGrpSpPr/>
          <p:nvPr/>
        </p:nvGrpSpPr>
        <p:grpSpPr>
          <a:xfrm>
            <a:off x="1297546" y="3133539"/>
            <a:ext cx="238096" cy="217171"/>
            <a:chOff x="1345187" y="3628757"/>
            <a:chExt cx="410909" cy="335563"/>
          </a:xfrm>
        </p:grpSpPr>
        <p:sp>
          <p:nvSpPr>
            <p:cNvPr id="33799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800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33801" name="그룹 23"/>
          <p:cNvGrpSpPr/>
          <p:nvPr/>
        </p:nvGrpSpPr>
        <p:grpSpPr>
          <a:xfrm>
            <a:off x="1695901" y="3301364"/>
            <a:ext cx="238096" cy="217171"/>
            <a:chOff x="1345187" y="3628757"/>
            <a:chExt cx="410909" cy="335563"/>
          </a:xfrm>
        </p:grpSpPr>
        <p:sp>
          <p:nvSpPr>
            <p:cNvPr id="3380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803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33804" name="그룹 23"/>
          <p:cNvGrpSpPr/>
          <p:nvPr/>
        </p:nvGrpSpPr>
        <p:grpSpPr>
          <a:xfrm>
            <a:off x="1295450" y="3485195"/>
            <a:ext cx="238096" cy="217171"/>
            <a:chOff x="1345187" y="3628757"/>
            <a:chExt cx="410909" cy="335563"/>
          </a:xfrm>
        </p:grpSpPr>
        <p:sp>
          <p:nvSpPr>
            <p:cNvPr id="3380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806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33807" name="그룹 23"/>
          <p:cNvGrpSpPr/>
          <p:nvPr/>
        </p:nvGrpSpPr>
        <p:grpSpPr>
          <a:xfrm>
            <a:off x="647378" y="4352336"/>
            <a:ext cx="238096" cy="217171"/>
            <a:chOff x="1345187" y="3628757"/>
            <a:chExt cx="410909" cy="335563"/>
          </a:xfrm>
        </p:grpSpPr>
        <p:sp>
          <p:nvSpPr>
            <p:cNvPr id="3380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809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33810" name="그룹 23"/>
          <p:cNvGrpSpPr/>
          <p:nvPr/>
        </p:nvGrpSpPr>
        <p:grpSpPr>
          <a:xfrm>
            <a:off x="3519343" y="2418792"/>
            <a:ext cx="238096" cy="217171"/>
            <a:chOff x="1345187" y="3628757"/>
            <a:chExt cx="410909" cy="335563"/>
          </a:xfrm>
        </p:grpSpPr>
        <p:sp>
          <p:nvSpPr>
            <p:cNvPr id="3381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81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pSp>
        <p:nvGrpSpPr>
          <p:cNvPr id="33813" name="그룹 23"/>
          <p:cNvGrpSpPr/>
          <p:nvPr/>
        </p:nvGrpSpPr>
        <p:grpSpPr>
          <a:xfrm>
            <a:off x="3531890" y="2804164"/>
            <a:ext cx="238096" cy="217171"/>
            <a:chOff x="1345187" y="3628757"/>
            <a:chExt cx="410909" cy="335563"/>
          </a:xfrm>
        </p:grpSpPr>
        <p:sp>
          <p:nvSpPr>
            <p:cNvPr id="3381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815" name="TextBox 25"/>
            <p:cNvSpPr txBox="1"/>
            <p:nvPr/>
          </p:nvSpPr>
          <p:spPr>
            <a:xfrm>
              <a:off x="1345187" y="3628757"/>
              <a:ext cx="410909" cy="317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</a:p>
          </p:txBody>
        </p:sp>
      </p:grpSp>
      <p:grpSp>
        <p:nvGrpSpPr>
          <p:cNvPr id="33816" name="그룹 23"/>
          <p:cNvGrpSpPr/>
          <p:nvPr/>
        </p:nvGrpSpPr>
        <p:grpSpPr>
          <a:xfrm>
            <a:off x="3541414" y="3211828"/>
            <a:ext cx="238096" cy="205740"/>
            <a:chOff x="1345187" y="3628757"/>
            <a:chExt cx="410909" cy="317902"/>
          </a:xfrm>
        </p:grpSpPr>
        <p:sp>
          <p:nvSpPr>
            <p:cNvPr id="3381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818" name="TextBox 25"/>
            <p:cNvSpPr txBox="1"/>
            <p:nvPr/>
          </p:nvSpPr>
          <p:spPr>
            <a:xfrm>
              <a:off x="1345185" y="3628756"/>
              <a:ext cx="410909" cy="3179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8</a:t>
              </a:r>
            </a:p>
          </p:txBody>
        </p:sp>
      </p:grpSp>
      <p:grpSp>
        <p:nvGrpSpPr>
          <p:cNvPr id="33819" name="그룹 23"/>
          <p:cNvGrpSpPr/>
          <p:nvPr/>
        </p:nvGrpSpPr>
        <p:grpSpPr>
          <a:xfrm>
            <a:off x="3539318" y="4627414"/>
            <a:ext cx="238096" cy="205741"/>
            <a:chOff x="1345185" y="3628756"/>
            <a:chExt cx="410909" cy="317903"/>
          </a:xfrm>
        </p:grpSpPr>
        <p:sp>
          <p:nvSpPr>
            <p:cNvPr id="3382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821" name="TextBox 25"/>
            <p:cNvSpPr txBox="1"/>
            <p:nvPr/>
          </p:nvSpPr>
          <p:spPr>
            <a:xfrm>
              <a:off x="1345185" y="3628756"/>
              <a:ext cx="411256" cy="323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9</a:t>
              </a:r>
            </a:p>
          </p:txBody>
        </p:sp>
      </p:grpSp>
      <p:sp>
        <p:nvSpPr>
          <p:cNvPr id="33822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3.2.4 PSU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2324707" y="1566691"/>
            <a:ext cx="874466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3.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변환기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pic>
        <p:nvPicPr>
          <p:cNvPr id="36865" name="_x471638288" descr="EMB0000fd384a51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10800000">
            <a:off x="344488" y="1989631"/>
            <a:ext cx="4795839" cy="3112401"/>
          </a:xfrm>
          <a:prstGeom prst="rect">
            <a:avLst/>
          </a:prstGeom>
          <a:noFill/>
        </p:spPr>
      </p:pic>
      <p:graphicFrame>
        <p:nvGraphicFramePr>
          <p:cNvPr id="36866" name="표 26"/>
          <p:cNvGraphicFramePr>
            <a:graphicFrameLocks noGrp="1"/>
          </p:cNvGraphicFramePr>
          <p:nvPr/>
        </p:nvGraphicFramePr>
        <p:xfrm>
          <a:off x="5385048" y="1933681"/>
          <a:ext cx="4238625" cy="30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96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17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POWER,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On/OFF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스위치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017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Display,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입출력 전압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전류 표시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BATT,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On/OFF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스위치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PL,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 온 시에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AF, AC Fail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알람 시에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ko-KR" altLang="en-US" sz="1050"/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DF, DC Fail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알람 시에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ko-KR" altLang="en-US" sz="1050"/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067">
                <a:tc>
                  <a:txBody>
                    <a:bodyPr/>
                    <a:lstStyle/>
                    <a:p>
                      <a:pPr marL="0" marR="0" indent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BF,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배터리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Fail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알람 시에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endParaRPr lang="ko-KR" altLang="en-US" sz="1050"/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6867" name="그룹 23"/>
          <p:cNvGrpSpPr/>
          <p:nvPr/>
        </p:nvGrpSpPr>
        <p:grpSpPr>
          <a:xfrm>
            <a:off x="790468" y="4092774"/>
            <a:ext cx="238096" cy="217171"/>
            <a:chOff x="1345187" y="3628757"/>
            <a:chExt cx="410909" cy="335563"/>
          </a:xfrm>
        </p:grpSpPr>
        <p:sp>
          <p:nvSpPr>
            <p:cNvPr id="3686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869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36870" name="그룹 23"/>
          <p:cNvGrpSpPr/>
          <p:nvPr/>
        </p:nvGrpSpPr>
        <p:grpSpPr>
          <a:xfrm>
            <a:off x="1892660" y="3445849"/>
            <a:ext cx="238096" cy="217171"/>
            <a:chOff x="1345187" y="3628757"/>
            <a:chExt cx="410909" cy="335563"/>
          </a:xfrm>
        </p:grpSpPr>
        <p:sp>
          <p:nvSpPr>
            <p:cNvPr id="3687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87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36873" name="그룹 23"/>
          <p:cNvGrpSpPr/>
          <p:nvPr/>
        </p:nvGrpSpPr>
        <p:grpSpPr>
          <a:xfrm>
            <a:off x="776536" y="4994021"/>
            <a:ext cx="238096" cy="217171"/>
            <a:chOff x="1345187" y="3628757"/>
            <a:chExt cx="410909" cy="335563"/>
          </a:xfrm>
        </p:grpSpPr>
        <p:sp>
          <p:nvSpPr>
            <p:cNvPr id="3687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87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36876" name="그룹 23"/>
          <p:cNvGrpSpPr/>
          <p:nvPr/>
        </p:nvGrpSpPr>
        <p:grpSpPr>
          <a:xfrm>
            <a:off x="1100572" y="4679510"/>
            <a:ext cx="238096" cy="217171"/>
            <a:chOff x="1345187" y="3628757"/>
            <a:chExt cx="410909" cy="335563"/>
          </a:xfrm>
        </p:grpSpPr>
        <p:sp>
          <p:nvSpPr>
            <p:cNvPr id="3687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878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36879" name="그룹 23"/>
          <p:cNvGrpSpPr/>
          <p:nvPr/>
        </p:nvGrpSpPr>
        <p:grpSpPr>
          <a:xfrm>
            <a:off x="1225538" y="4392427"/>
            <a:ext cx="238096" cy="217171"/>
            <a:chOff x="1345187" y="3628757"/>
            <a:chExt cx="410909" cy="335563"/>
          </a:xfrm>
        </p:grpSpPr>
        <p:sp>
          <p:nvSpPr>
            <p:cNvPr id="3688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881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36882" name="그룹 23"/>
          <p:cNvGrpSpPr/>
          <p:nvPr/>
        </p:nvGrpSpPr>
        <p:grpSpPr>
          <a:xfrm>
            <a:off x="1347482" y="4676267"/>
            <a:ext cx="238096" cy="217171"/>
            <a:chOff x="1345187" y="3628757"/>
            <a:chExt cx="410909" cy="335563"/>
          </a:xfrm>
        </p:grpSpPr>
        <p:sp>
          <p:nvSpPr>
            <p:cNvPr id="3688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884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pSp>
        <p:nvGrpSpPr>
          <p:cNvPr id="36885" name="그룹 23"/>
          <p:cNvGrpSpPr/>
          <p:nvPr/>
        </p:nvGrpSpPr>
        <p:grpSpPr>
          <a:xfrm>
            <a:off x="1491498" y="4392427"/>
            <a:ext cx="238096" cy="217171"/>
            <a:chOff x="1345187" y="3628757"/>
            <a:chExt cx="410909" cy="335563"/>
          </a:xfrm>
        </p:grpSpPr>
        <p:sp>
          <p:nvSpPr>
            <p:cNvPr id="3688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887" name="TextBox 25"/>
            <p:cNvSpPr txBox="1"/>
            <p:nvPr/>
          </p:nvSpPr>
          <p:spPr>
            <a:xfrm>
              <a:off x="1345187" y="3628757"/>
              <a:ext cx="410909" cy="317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</a:p>
          </p:txBody>
        </p:sp>
      </p:grpSp>
      <p:sp>
        <p:nvSpPr>
          <p:cNvPr id="36894" name="Text Box 6"/>
          <p:cNvSpPr txBox="1">
            <a:spLocks noChangeArrowheads="1"/>
          </p:cNvSpPr>
          <p:nvPr/>
        </p:nvSpPr>
        <p:spPr>
          <a:xfrm>
            <a:off x="690867" y="5373216"/>
            <a:ext cx="8510605" cy="137820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AC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입력 전원을 제공 받아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중계 장치에 필요한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12V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전원을 출력하는 장치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입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출력 전압및 전류 표시 기능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(7-Segment)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과입력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과출력 보호기능이 내장되어 기기의 안정적 운용이 가능하게 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예비 전원공급기와 같이 전원을 동시 공급하며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주와 예비 전원공급기 중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1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개가 장애 발생시 나머지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1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개가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모든 전원을 공급한다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sp>
        <p:nvSpPr>
          <p:cNvPr id="36895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3.2.5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히터 형상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690867" y="186397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3.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1761265" y="1857902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26676" name="Text Box 6"/>
          <p:cNvSpPr txBox="1">
            <a:spLocks noChangeArrowheads="1"/>
          </p:cNvSpPr>
          <p:nvPr/>
        </p:nvSpPr>
        <p:spPr>
          <a:xfrm>
            <a:off x="690867" y="5055155"/>
            <a:ext cx="8510605" cy="2821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AC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전원을 사용하는 히터로 낮은온도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(10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℃이하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)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에서 동작하여 시스템의 정상동작을 위한 장치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pic>
        <p:nvPicPr>
          <p:cNvPr id="26677" name="그림 26676"/>
          <p:cNvPicPr/>
          <p:nvPr/>
        </p:nvPicPr>
        <p:blipFill rotWithShape="1">
          <a:blip r:embed="rId2"/>
          <a:srcRect l="39190" t="8330" r="42910" b="3690"/>
          <a:stretch>
            <a:fillRect/>
          </a:stretch>
        </p:blipFill>
        <p:spPr>
          <a:xfrm rot="16200000">
            <a:off x="4154121" y="1658013"/>
            <a:ext cx="1346768" cy="3131309"/>
          </a:xfrm>
          <a:prstGeom prst="rect">
            <a:avLst/>
          </a:prstGeom>
          <a:ln>
            <a:noFill/>
          </a:ln>
        </p:spPr>
      </p:pic>
      <p:sp>
        <p:nvSpPr>
          <p:cNvPr id="26678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3.2.6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서지보호기 형상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690867" y="186397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3.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1761265" y="1857902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26676" name="Text Box 6"/>
          <p:cNvSpPr txBox="1">
            <a:spLocks noChangeArrowheads="1"/>
          </p:cNvSpPr>
          <p:nvPr/>
        </p:nvSpPr>
        <p:spPr>
          <a:xfrm>
            <a:off x="690867" y="5055155"/>
            <a:ext cx="8510605" cy="2821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전원입력부의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Surge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보호기능 장치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pic>
        <p:nvPicPr>
          <p:cNvPr id="26678" name="그림 26677"/>
          <p:cNvPicPr/>
          <p:nvPr/>
        </p:nvPicPr>
        <p:blipFill rotWithShape="1">
          <a:blip r:embed="rId2"/>
          <a:srcRect l="12690" t="28620" r="73500" b="31800"/>
          <a:stretch>
            <a:fillRect/>
          </a:stretch>
        </p:blipFill>
        <p:spPr>
          <a:xfrm>
            <a:off x="3944888" y="2420888"/>
            <a:ext cx="1476163" cy="1692188"/>
          </a:xfrm>
          <a:prstGeom prst="rect">
            <a:avLst/>
          </a:prstGeom>
          <a:ln>
            <a:noFill/>
          </a:ln>
        </p:spPr>
      </p:pic>
      <p:sp>
        <p:nvSpPr>
          <p:cNvPr id="26679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3.2.7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배터리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(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축전지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)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690867" y="186397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3.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전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/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 변환기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1761265" y="1857902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26676" name="Text Box 6"/>
          <p:cNvSpPr txBox="1">
            <a:spLocks noChangeArrowheads="1"/>
          </p:cNvSpPr>
          <p:nvPr/>
        </p:nvSpPr>
        <p:spPr>
          <a:xfrm>
            <a:off x="697697" y="5343060"/>
            <a:ext cx="8510605" cy="3562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0" marR="0" lvl="0" indent="0" latinLnBrk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-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전원 미공급시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30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분 이상 동작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(12V/4A, 1EA)</a:t>
            </a:r>
          </a:p>
        </p:txBody>
      </p:sp>
      <p:pic>
        <p:nvPicPr>
          <p:cNvPr id="26679" name="그림 26678"/>
          <p:cNvPicPr/>
          <p:nvPr/>
        </p:nvPicPr>
        <p:blipFill rotWithShape="1">
          <a:blip r:embed="rId2"/>
          <a:srcRect l="18370" t="6430" r="7700" b="5370"/>
          <a:stretch>
            <a:fillRect/>
          </a:stretch>
        </p:blipFill>
        <p:spPr>
          <a:xfrm rot="5400000">
            <a:off x="3640831" y="2378808"/>
            <a:ext cx="2276449" cy="2100384"/>
          </a:xfrm>
          <a:prstGeom prst="rect">
            <a:avLst/>
          </a:prstGeom>
          <a:noFill/>
          <a:ln>
            <a:noFill/>
          </a:ln>
        </p:spPr>
      </p:pic>
      <p:sp>
        <p:nvSpPr>
          <p:cNvPr id="26680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4.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광분배장치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604956" cy="9509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4.1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광분배장치 개요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-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입력된 광신호를 분배하는 기능을 하며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장치의 상태감시 역할을 한다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-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광분배장치의 장애 발생시 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By-pass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기능을 이용하여 하위 장비의 서비스에 영향을 주지않는다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pic>
        <p:nvPicPr>
          <p:cNvPr id="37889" name="_x482878128" descr="EMB0000fd384a3c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219638" y="2744924"/>
            <a:ext cx="3173522" cy="3522687"/>
          </a:xfrm>
          <a:prstGeom prst="rect">
            <a:avLst/>
          </a:prstGeom>
          <a:noFill/>
        </p:spPr>
      </p:pic>
      <p:sp>
        <p:nvSpPr>
          <p:cNvPr id="37890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_x482878128" descr="EMB0000fd384a3c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5292" y="2296901"/>
            <a:ext cx="3173522" cy="35226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>
          <a:xfrm>
            <a:off x="743630" y="1647582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4.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광분배장치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6270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4.2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광신호분배기 모듈구성</a:t>
            </a:r>
          </a:p>
          <a:p>
            <a:pPr>
              <a:spcBef>
                <a:spcPct val="50000"/>
              </a:spcBef>
              <a:defRPr/>
            </a:pPr>
            <a:endParaRPr lang="en-US" altLang="ko-KR" sz="140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3981080" y="2720700"/>
          <a:ext cx="5580432" cy="2220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01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모듈명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66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OPU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입력된 광신호를 분배 및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By-pass</a:t>
                      </a:r>
                      <a:r>
                        <a:rPr lang="en-US" altLang="ko-KR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ko-KR" altLang="en-US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기능을 하며</a:t>
                      </a:r>
                      <a:r>
                        <a:rPr lang="en-US" altLang="ko-KR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장치의 상태감시 기능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157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PSU_M</a:t>
                      </a:r>
                    </a:p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PSU_S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AC</a:t>
                      </a:r>
                      <a:r>
                        <a:rPr lang="ko-KR" altLang="en-US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 입력 전원을 공급받아</a:t>
                      </a:r>
                      <a:r>
                        <a:rPr lang="en-US" altLang="ko-KR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중계장치에 필요한 </a:t>
                      </a:r>
                      <a:r>
                        <a:rPr lang="en-US" altLang="ko-KR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DC </a:t>
                      </a:r>
                      <a:r>
                        <a:rPr lang="ko-KR" altLang="en-US" sz="1050" kern="0" spc="0" baseline="0">
                          <a:solidFill>
                            <a:srgbClr val="000000"/>
                          </a:solidFill>
                          <a:effectLst/>
                        </a:rPr>
                        <a:t>전원을 출력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91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배터리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전원 미공급시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분간 동작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(12V/4A, 1EA)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844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50" b="0" i="0" u="none" strike="noStrike"/>
                        <a:t>써지 보호기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50" b="0" i="0" u="none" strike="noStrike"/>
                        <a:t>전원입력부의</a:t>
                      </a:r>
                      <a:r>
                        <a:rPr lang="ko-KR" altLang="en-US" sz="1050" b="0" i="0" u="none" strike="noStrike"/>
                        <a:t> </a:t>
                      </a:r>
                      <a:r>
                        <a:rPr lang="EN-US" sz="1050" b="0" i="0" u="none" strike="noStrike"/>
                        <a:t>Surge </a:t>
                      </a:r>
                      <a:r>
                        <a:rPr sz="1050" b="0" i="0" u="none" strike="noStrike"/>
                        <a:t>보호 기능</a:t>
                      </a:r>
                    </a:p>
                  </a:txBody>
                  <a:tcPr anchor="ctr">
                    <a:lnL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1" name="그룹 50"/>
          <p:cNvGrpSpPr/>
          <p:nvPr/>
        </p:nvGrpSpPr>
        <p:grpSpPr>
          <a:xfrm>
            <a:off x="1532620" y="2958520"/>
            <a:ext cx="275632" cy="277559"/>
            <a:chOff x="1361627" y="3628762"/>
            <a:chExt cx="315009" cy="293261"/>
          </a:xfrm>
        </p:grpSpPr>
        <p:sp>
          <p:nvSpPr>
            <p:cNvPr id="52" name="타원 51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2913172" y="4015536"/>
            <a:ext cx="275632" cy="277559"/>
            <a:chOff x="1361627" y="3628762"/>
            <a:chExt cx="315009" cy="293261"/>
          </a:xfrm>
        </p:grpSpPr>
        <p:sp>
          <p:nvSpPr>
            <p:cNvPr id="67" name="타원 66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61627" y="3628762"/>
              <a:ext cx="264101" cy="281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839185" y="2723945"/>
            <a:ext cx="275632" cy="277559"/>
            <a:chOff x="1361627" y="3628762"/>
            <a:chExt cx="315009" cy="293261"/>
          </a:xfrm>
        </p:grpSpPr>
        <p:sp>
          <p:nvSpPr>
            <p:cNvPr id="16" name="타원 15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69" name="그룹 14"/>
          <p:cNvGrpSpPr/>
          <p:nvPr/>
        </p:nvGrpSpPr>
        <p:grpSpPr>
          <a:xfrm>
            <a:off x="1112972" y="3943529"/>
            <a:ext cx="275632" cy="277559"/>
            <a:chOff x="1361627" y="3628762"/>
            <a:chExt cx="315009" cy="293261"/>
          </a:xfrm>
        </p:grpSpPr>
        <p:sp>
          <p:nvSpPr>
            <p:cNvPr id="70" name="타원 15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1361627" y="3628762"/>
              <a:ext cx="269450" cy="279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sp>
        <p:nvSpPr>
          <p:cNvPr id="72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4.2.1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외함 형상</a:t>
            </a:r>
            <a:endParaRPr lang="en-US" altLang="ko-KR" sz="140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690867" y="186397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>
          <a:xfrm>
            <a:off x="2880592" y="5949723"/>
            <a:ext cx="6572908" cy="28758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-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크기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: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378 x 458 x 171.4 (W x H x D, mm)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1892659" y="1488430"/>
            <a:ext cx="826710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4.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광분배장치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>
          <a:xfrm>
            <a:off x="1531448" y="1424477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pic>
        <p:nvPicPr>
          <p:cNvPr id="40961" name="_x299795992" descr="EMB000111cc64f0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31448" y="1837743"/>
            <a:ext cx="6816812" cy="3967521"/>
          </a:xfrm>
          <a:prstGeom prst="rect">
            <a:avLst/>
          </a:prstGeom>
          <a:noFill/>
        </p:spPr>
      </p:pic>
      <p:sp>
        <p:nvSpPr>
          <p:cNvPr id="40962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1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시스템 개요 및 구성</a:t>
            </a:r>
            <a:endParaRPr lang="en-US" altLang="ko-KR" sz="2400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1.1.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재난방송수신설비 구성도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" y="1389168"/>
            <a:ext cx="9685076" cy="5064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4.2.2 OPU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형상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2718898" y="1547326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4.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광분배장치</a:t>
            </a:r>
          </a:p>
        </p:txBody>
      </p:sp>
      <p:pic>
        <p:nvPicPr>
          <p:cNvPr id="34817" name="_x472516760" descr="EMB0000fd384a4f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52600" y="2204864"/>
            <a:ext cx="2925763" cy="3084513"/>
          </a:xfrm>
          <a:prstGeom prst="rect">
            <a:avLst/>
          </a:prstGeom>
          <a:noFill/>
        </p:spPr>
      </p:pic>
      <p:graphicFrame>
        <p:nvGraphicFramePr>
          <p:cNvPr id="34818" name="표 26"/>
          <p:cNvGraphicFramePr>
            <a:graphicFrameLocks noGrp="1"/>
          </p:cNvGraphicFramePr>
          <p:nvPr/>
        </p:nvGraphicFramePr>
        <p:xfrm>
          <a:off x="5241032" y="1592796"/>
          <a:ext cx="4237594" cy="4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3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ETHERNET#1, ETHERNET#2,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이더넷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3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IN#1, IF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입력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(From MU_TPS DL_OUT </a:t>
                      </a:r>
                      <a:r>
                        <a:rPr lang="ko-KR" altLang="en-US" sz="1050" b="0" i="0" u="none" strike="noStrike"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10MHz, RF Module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에 필요한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10MHz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출력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OUT#2, IF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출력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(to MU_TPS UL_IN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로컬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자체 점검용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OPTIC#1,OPTIC#2,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광신호 입출력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PWR,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전원 입력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COM, MCU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와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RS-422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통신이 정상일 때 </a:t>
                      </a:r>
                      <a:r>
                        <a:rPr lang="ko-KR" altLang="en-US" sz="1050" b="0" i="0" u="none" strike="noStrike">
                          <a:latin typeface="맑은 고딕"/>
                          <a:ea typeface="맑은 고딕"/>
                        </a:rPr>
                        <a:t>      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RUN, OPU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정상동작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ALM, OPU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장애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</a:t>
                      </a: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LD,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광신호 송신 레벨 정상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</a:t>
                      </a:r>
                      <a:r>
                        <a:rPr lang="en-US" altLang="ko-KR" sz="1050" b="0" i="0" u="none" strike="noStrike"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050" b="0" i="0" u="none" strike="noStrike">
                          <a:latin typeface="맑은 고딕"/>
                          <a:ea typeface="맑은 고딕"/>
                        </a:rPr>
                        <a:t>점등</a:t>
                      </a:r>
                      <a:endParaRPr sz="1050" b="0" i="0" u="none" strike="noStrike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PD,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광신호 수신 레벨 정상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  <a:endParaRPr lang="en-US" altLang="ko-KR" sz="1050" b="0" i="0" u="none" strike="noStrike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4819" name="그룹 23"/>
          <p:cNvGrpSpPr/>
          <p:nvPr/>
        </p:nvGrpSpPr>
        <p:grpSpPr>
          <a:xfrm>
            <a:off x="2252700" y="2535182"/>
            <a:ext cx="238096" cy="217171"/>
            <a:chOff x="1345187" y="3628757"/>
            <a:chExt cx="410909" cy="335563"/>
          </a:xfrm>
        </p:grpSpPr>
        <p:sp>
          <p:nvSpPr>
            <p:cNvPr id="3482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21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34822" name="그룹 23"/>
          <p:cNvGrpSpPr/>
          <p:nvPr/>
        </p:nvGrpSpPr>
        <p:grpSpPr>
          <a:xfrm>
            <a:off x="3392281" y="2373263"/>
            <a:ext cx="238096" cy="217171"/>
            <a:chOff x="1345187" y="3628757"/>
            <a:chExt cx="410909" cy="335563"/>
          </a:xfrm>
        </p:grpSpPr>
        <p:sp>
          <p:nvSpPr>
            <p:cNvPr id="3482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24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34825" name="그룹 23"/>
          <p:cNvGrpSpPr/>
          <p:nvPr/>
        </p:nvGrpSpPr>
        <p:grpSpPr>
          <a:xfrm>
            <a:off x="3381615" y="3052006"/>
            <a:ext cx="238096" cy="217171"/>
            <a:chOff x="1345187" y="3628757"/>
            <a:chExt cx="410909" cy="335563"/>
          </a:xfrm>
        </p:grpSpPr>
        <p:sp>
          <p:nvSpPr>
            <p:cNvPr id="34826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27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34828" name="그룹 23"/>
          <p:cNvGrpSpPr/>
          <p:nvPr/>
        </p:nvGrpSpPr>
        <p:grpSpPr>
          <a:xfrm>
            <a:off x="3382541" y="3706360"/>
            <a:ext cx="238096" cy="217171"/>
            <a:chOff x="1345187" y="3628757"/>
            <a:chExt cx="410909" cy="335563"/>
          </a:xfrm>
        </p:grpSpPr>
        <p:sp>
          <p:nvSpPr>
            <p:cNvPr id="34829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30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34831" name="그룹 23"/>
          <p:cNvGrpSpPr/>
          <p:nvPr/>
        </p:nvGrpSpPr>
        <p:grpSpPr>
          <a:xfrm>
            <a:off x="2104492" y="4033639"/>
            <a:ext cx="238096" cy="217171"/>
            <a:chOff x="1345187" y="3628757"/>
            <a:chExt cx="410909" cy="335563"/>
          </a:xfrm>
        </p:grpSpPr>
        <p:sp>
          <p:nvSpPr>
            <p:cNvPr id="3483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33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34834" name="그룹 23"/>
          <p:cNvGrpSpPr/>
          <p:nvPr/>
        </p:nvGrpSpPr>
        <p:grpSpPr>
          <a:xfrm>
            <a:off x="2116113" y="4707043"/>
            <a:ext cx="238096" cy="217171"/>
            <a:chOff x="1345187" y="3628757"/>
            <a:chExt cx="410909" cy="335563"/>
          </a:xfrm>
        </p:grpSpPr>
        <p:sp>
          <p:nvSpPr>
            <p:cNvPr id="3483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36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pSp>
        <p:nvGrpSpPr>
          <p:cNvPr id="34837" name="그룹 23"/>
          <p:cNvGrpSpPr/>
          <p:nvPr/>
        </p:nvGrpSpPr>
        <p:grpSpPr>
          <a:xfrm>
            <a:off x="2264536" y="3154679"/>
            <a:ext cx="238096" cy="217171"/>
            <a:chOff x="1345187" y="3628757"/>
            <a:chExt cx="410909" cy="335563"/>
          </a:xfrm>
        </p:grpSpPr>
        <p:sp>
          <p:nvSpPr>
            <p:cNvPr id="3483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839" name="TextBox 25"/>
            <p:cNvSpPr txBox="1"/>
            <p:nvPr/>
          </p:nvSpPr>
          <p:spPr>
            <a:xfrm>
              <a:off x="1345187" y="3628757"/>
              <a:ext cx="410909" cy="317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</a:p>
          </p:txBody>
        </p:sp>
      </p:grpSp>
      <p:sp>
        <p:nvSpPr>
          <p:cNvPr id="34840" name="Text Box 6"/>
          <p:cNvSpPr txBox="1">
            <a:spLocks noChangeArrowheads="1"/>
          </p:cNvSpPr>
          <p:nvPr/>
        </p:nvSpPr>
        <p:spPr>
          <a:xfrm>
            <a:off x="690867" y="5763403"/>
            <a:ext cx="8510605" cy="83394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광전변환증폭기에서 입력된 광신호를 분배하는 기능을 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장치의 상태감시 역할을 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광분배장치 장애 발생시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Bypass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기능을 이용하여 하위 장비의 서비스에 영향을 주지 않는 기능을 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sp>
        <p:nvSpPr>
          <p:cNvPr id="34841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</a:t>
            </a:r>
            <a:r>
              <a:rPr lang="en-US" altLang="ko-KR" b="1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5. </a:t>
            </a:r>
            <a:r>
              <a:rPr lang="ko-KR" altLang="en-US" b="1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안테나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6415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4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5.1 </a:t>
            </a:r>
            <a:r>
              <a:rPr lang="en-US" altLang="ko-KR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FM</a:t>
            </a:r>
            <a:r>
              <a:rPr lang="ko-KR" altLang="en-US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14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수신안테나</a:t>
            </a:r>
            <a:r>
              <a:rPr lang="ko-KR" altLang="en-US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개요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- </a:t>
            </a:r>
            <a:r>
              <a:rPr lang="ko-KR" altLang="en-US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외부 </a:t>
            </a:r>
            <a:r>
              <a:rPr lang="en-US" altLang="ko-KR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FM </a:t>
            </a:r>
            <a:r>
              <a:rPr lang="ko-KR" altLang="en-US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방송신호를 </a:t>
            </a:r>
            <a:r>
              <a:rPr lang="ko-KR" altLang="en-US" sz="14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수신받아</a:t>
            </a:r>
            <a:r>
              <a:rPr lang="ko-KR" altLang="en-US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주중계장치로 송신하는 역할을 한다</a:t>
            </a:r>
            <a:r>
              <a:rPr lang="en-US" altLang="ko-KR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pic>
        <p:nvPicPr>
          <p:cNvPr id="5121" name="_x250119168" descr="EMB0000af840649"/>
          <p:cNvPicPr>
            <a:picLocks noChangeAspect="1" noChangeArrowheads="1"/>
          </p:cNvPicPr>
          <p:nvPr/>
        </p:nvPicPr>
        <p:blipFill rotWithShape="1">
          <a:blip r:embed="rId2">
            <a:grayscl/>
            <a:lum bright="20000" contrast="-30000"/>
          </a:blip>
          <a:srcRect/>
          <a:stretch>
            <a:fillRect/>
          </a:stretch>
        </p:blipFill>
        <p:spPr>
          <a:xfrm rot="5400000">
            <a:off x="4214303" y="666985"/>
            <a:ext cx="1289050" cy="4868863"/>
          </a:xfrm>
          <a:prstGeom prst="rect">
            <a:avLst/>
          </a:prstGeom>
          <a:noFill/>
        </p:spPr>
      </p:pic>
      <p:graphicFrame>
        <p:nvGraphicFramePr>
          <p:cNvPr id="5122" name="표 5121"/>
          <p:cNvGraphicFramePr>
            <a:graphicFrameLocks noGrp="1"/>
          </p:cNvGraphicFramePr>
          <p:nvPr/>
        </p:nvGraphicFramePr>
        <p:xfrm>
          <a:off x="1811806" y="4023697"/>
          <a:ext cx="5987477" cy="2697480"/>
        </p:xfrm>
        <a:graphic>
          <a:graphicData uri="http://schemas.openxmlformats.org/drawingml/2006/table">
            <a:tbl>
              <a:tblPr firstRow="1" bandRow="1"/>
              <a:tblGrid>
                <a:gridCol w="1306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37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 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5E5E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규 격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5E5E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비 고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5E5E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7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주파수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88 ~ 108MHz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7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이득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3dBi (Center Frequency : 98MHz)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7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정재파비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1:1.5 </a:t>
                      </a: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이하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임피던스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50</a:t>
                      </a: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Ω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369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최대 입력전력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100W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70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connector type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“N” type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3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</a:t>
            </a:r>
            <a:r>
              <a:rPr lang="en-US" altLang="ko-KR" b="1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5. </a:t>
            </a:r>
            <a:r>
              <a:rPr lang="ko-KR" altLang="en-US" b="1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안테나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6415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en-US" altLang="ko-KR" sz="14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5.2 </a:t>
            </a:r>
            <a:r>
              <a:rPr lang="en-US" altLang="ko-KR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DMB</a:t>
            </a:r>
            <a:r>
              <a:rPr lang="ko-KR" altLang="en-US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14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수신안테나</a:t>
            </a:r>
            <a:r>
              <a:rPr lang="ko-KR" altLang="en-US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개요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- </a:t>
            </a:r>
            <a:r>
              <a:rPr lang="ko-KR" altLang="en-US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외부 </a:t>
            </a:r>
            <a:r>
              <a:rPr lang="en-US" altLang="ko-KR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DMB </a:t>
            </a:r>
            <a:r>
              <a:rPr lang="ko-KR" altLang="en-US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방송신호를 </a:t>
            </a:r>
            <a:r>
              <a:rPr lang="ko-KR" altLang="en-US" sz="1400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수신받아</a:t>
            </a:r>
            <a:r>
              <a:rPr lang="ko-KR" altLang="en-US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주중계장치로 송신하는 역할을 한다</a:t>
            </a:r>
            <a:r>
              <a:rPr lang="en-US" altLang="ko-KR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pic>
        <p:nvPicPr>
          <p:cNvPr id="5122" name="_x250119168" descr="EMB0000af840649"/>
          <p:cNvPicPr>
            <a:picLocks noChangeAspect="1" noChangeArrowheads="1"/>
          </p:cNvPicPr>
          <p:nvPr/>
        </p:nvPicPr>
        <p:blipFill rotWithShape="1">
          <a:blip r:embed="rId2">
            <a:grayscl/>
            <a:lum bright="20000" contrast="-30000"/>
          </a:blip>
          <a:srcRect/>
          <a:stretch>
            <a:fillRect/>
          </a:stretch>
        </p:blipFill>
        <p:spPr>
          <a:xfrm rot="5400000">
            <a:off x="4214303" y="666985"/>
            <a:ext cx="1289050" cy="4868863"/>
          </a:xfrm>
          <a:prstGeom prst="rect">
            <a:avLst/>
          </a:prstGeom>
          <a:noFill/>
        </p:spPr>
      </p:pic>
      <p:graphicFrame>
        <p:nvGraphicFramePr>
          <p:cNvPr id="5123" name="표 5122"/>
          <p:cNvGraphicFramePr>
            <a:graphicFrameLocks noGrp="1"/>
          </p:cNvGraphicFramePr>
          <p:nvPr/>
        </p:nvGraphicFramePr>
        <p:xfrm>
          <a:off x="1811805" y="4023697"/>
          <a:ext cx="5987477" cy="2697480"/>
        </p:xfrm>
        <a:graphic>
          <a:graphicData uri="http://schemas.openxmlformats.org/drawingml/2006/table">
            <a:tbl>
              <a:tblPr firstRow="1" bandRow="1"/>
              <a:tblGrid>
                <a:gridCol w="1306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689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구 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5E5E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규 격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5E5E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비 고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5E5E5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주파수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174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~ 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216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MHz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이득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3dBi (Center Frequency : 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195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MHz)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정재파비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1:1.5 </a:t>
                      </a: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이하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임피던스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50</a:t>
                      </a: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Ω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최대 입력전력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100W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689"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connector type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“N” type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050">
                        <a:latin typeface="맑은 고딕"/>
                        <a:ea typeface="맑은 고딕"/>
                      </a:endParaRP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4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6"/>
          <p:cNvSpPr txBox="1">
            <a:spLocks noChangeArrowheads="1"/>
          </p:cNvSpPr>
          <p:nvPr/>
        </p:nvSpPr>
        <p:spPr>
          <a:xfrm>
            <a:off x="848544" y="2855327"/>
            <a:ext cx="8208912" cy="9580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56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HY헤드라인M"/>
                <a:ea typeface="HY헤드라인M"/>
                <a:cs typeface="Times New Roman"/>
              </a:rPr>
              <a:t>감사합니다 </a:t>
            </a:r>
            <a:r>
              <a:rPr lang="en-US" altLang="ko-KR" sz="56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HY헤드라인M"/>
                <a:ea typeface="HY헤드라인M"/>
                <a:cs typeface="Times New Roman"/>
              </a:rPr>
              <a:t>!</a:t>
            </a:r>
            <a:endParaRPr lang="en-US" altLang="ko-KR" sz="5600" b="1">
              <a:latin typeface="HY헤드라인M"/>
              <a:ea typeface="HY헤드라인M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9181020" cy="9699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1.1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 개요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-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역사 또는 실내에 설치되며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외부 수신안테나를 통해 수신된 미약한 방송신호를 저잡음증폭기를 이용 및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   증폭하여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시청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청취가 가능한 신호의 세기를 확보한다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3404828" y="2458102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pic>
        <p:nvPicPr>
          <p:cNvPr id="1025" name="_x454915072" descr="EMB0000fd3849ff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152800" y="2600908"/>
            <a:ext cx="3471505" cy="4068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휴먼명조"/>
                <a:ea typeface="휴먼명조"/>
                <a:cs typeface="Times New Roman"/>
              </a:rPr>
              <a:t> </a:t>
            </a: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1.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1.2 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 모듈구성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3404828" y="2458102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pic>
        <p:nvPicPr>
          <p:cNvPr id="1025" name="_x454915072" descr="EMB0000fd3849ff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4002" y="2160908"/>
            <a:ext cx="3471505" cy="4068225"/>
          </a:xfrm>
          <a:prstGeom prst="rect">
            <a:avLst/>
          </a:prstGeom>
          <a:noFill/>
        </p:spPr>
      </p:pic>
      <p:grpSp>
        <p:nvGrpSpPr>
          <p:cNvPr id="8" name="그룹 7"/>
          <p:cNvGrpSpPr/>
          <p:nvPr/>
        </p:nvGrpSpPr>
        <p:grpSpPr>
          <a:xfrm>
            <a:off x="1295582" y="3910327"/>
            <a:ext cx="275632" cy="277559"/>
            <a:chOff x="1361627" y="3628762"/>
            <a:chExt cx="315009" cy="293261"/>
          </a:xfrm>
        </p:grpSpPr>
        <p:sp>
          <p:nvSpPr>
            <p:cNvPr id="7" name="타원 6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860025" y="3910327"/>
            <a:ext cx="275632" cy="277559"/>
            <a:chOff x="1361627" y="3628762"/>
            <a:chExt cx="315009" cy="293261"/>
          </a:xfrm>
        </p:grpSpPr>
        <p:sp>
          <p:nvSpPr>
            <p:cNvPr id="12" name="타원 11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436505" y="3918022"/>
            <a:ext cx="275632" cy="277559"/>
            <a:chOff x="1361627" y="3628762"/>
            <a:chExt cx="315009" cy="293261"/>
          </a:xfrm>
        </p:grpSpPr>
        <p:sp>
          <p:nvSpPr>
            <p:cNvPr id="15" name="타원 14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010527" y="3910327"/>
            <a:ext cx="275632" cy="277559"/>
            <a:chOff x="1361627" y="3628762"/>
            <a:chExt cx="315009" cy="293261"/>
          </a:xfrm>
        </p:grpSpPr>
        <p:sp>
          <p:nvSpPr>
            <p:cNvPr id="18" name="타원 17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164211" y="4547412"/>
            <a:ext cx="275632" cy="277559"/>
            <a:chOff x="1361627" y="3628762"/>
            <a:chExt cx="315009" cy="293261"/>
          </a:xfrm>
        </p:grpSpPr>
        <p:sp>
          <p:nvSpPr>
            <p:cNvPr id="21" name="타원 20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1627" y="3628762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857792" y="3908497"/>
            <a:ext cx="275632" cy="277559"/>
            <a:chOff x="1361627" y="3628762"/>
            <a:chExt cx="315009" cy="293261"/>
          </a:xfrm>
        </p:grpSpPr>
        <p:sp>
          <p:nvSpPr>
            <p:cNvPr id="25" name="타원 24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61627" y="3628762"/>
              <a:ext cx="264101" cy="281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4191745" y="2198738"/>
          <a:ext cx="5441774" cy="393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81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모듈명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5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050" b="0">
                          <a:solidFill>
                            <a:schemeClr val="tx1"/>
                          </a:solidFill>
                        </a:rPr>
                        <a:t>GWU</a:t>
                      </a:r>
                      <a:endParaRPr lang="ko-KR" altLang="en-US" sz="105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sz="1050" kern="0" spc="0">
                          <a:solidFill>
                            <a:srgbClr val="000000"/>
                          </a:solidFill>
                          <a:effectLst/>
                        </a:rPr>
                        <a:t>EMS 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연동 보드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348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050" b="0">
                          <a:solidFill>
                            <a:schemeClr val="tx1"/>
                          </a:solidFill>
                        </a:rPr>
                        <a:t>MCU_M</a:t>
                      </a:r>
                    </a:p>
                    <a:p>
                      <a:pPr algn="ctr" latinLnBrk="1">
                        <a:defRPr/>
                      </a:pPr>
                      <a:r>
                        <a:rPr lang="en-US" altLang="ko-KR" sz="1050" b="0">
                          <a:solidFill>
                            <a:schemeClr val="tx1"/>
                          </a:solidFill>
                        </a:rPr>
                        <a:t>MCU_R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주 중계장치 장애검출 및 상태감시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제어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409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LDU</a:t>
                      </a:r>
                      <a:r>
                        <a:rPr lang="en-US" sz="1050" b="0" kern="0" spc="0">
                          <a:solidFill>
                            <a:srgbClr val="000000"/>
                          </a:solidFill>
                          <a:effectLst/>
                        </a:rPr>
                        <a:t>_</a:t>
                      </a: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FM</a:t>
                      </a:r>
                    </a:p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LDU</a:t>
                      </a:r>
                      <a:r>
                        <a:rPr lang="en-US" sz="1050" b="0" kern="0" spc="0">
                          <a:solidFill>
                            <a:srgbClr val="000000"/>
                          </a:solidFill>
                          <a:effectLst/>
                        </a:rPr>
                        <a:t>_</a:t>
                      </a: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DMB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케이블 손실 보상용 저잡음 증폭</a:t>
                      </a:r>
                    </a:p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FM 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및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DMB 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대역 전치증폭및 이득조절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409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OPU</a:t>
                      </a:r>
                      <a:r>
                        <a:rPr lang="en-US" sz="1050" b="0" kern="0" spc="0">
                          <a:solidFill>
                            <a:srgbClr val="000000"/>
                          </a:solidFill>
                          <a:effectLst/>
                        </a:rPr>
                        <a:t>_</a:t>
                      </a: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</a:p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OPU</a:t>
                      </a:r>
                      <a:r>
                        <a:rPr lang="en-US" sz="1050" b="0" kern="0" spc="0">
                          <a:solidFill>
                            <a:srgbClr val="000000"/>
                          </a:solidFill>
                          <a:effectLst/>
                        </a:rPr>
                        <a:t>_</a:t>
                      </a: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R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RF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신호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ADC, 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전광변환및 광신호 송수신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409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OSU_M</a:t>
                      </a:r>
                    </a:p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OSU_R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정전및 광신호 장애시 광신호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By-pass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409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kern="0" spc="0">
                          <a:solidFill>
                            <a:srgbClr val="000000"/>
                          </a:solidFill>
                          <a:effectLst/>
                        </a:rPr>
                        <a:t>PSU_M</a:t>
                      </a:r>
                    </a:p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50" b="0" kern="0" spc="0">
                          <a:solidFill>
                            <a:srgbClr val="000000"/>
                          </a:solidFill>
                          <a:effectLst/>
                        </a:rPr>
                        <a:t>PSU_</a:t>
                      </a: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R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각 부 전원공급 및 축전지 충전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절체 동작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555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b="0" kern="0" spc="0">
                          <a:solidFill>
                            <a:srgbClr val="000000"/>
                          </a:solidFill>
                          <a:effectLst/>
                        </a:rPr>
                        <a:t>배터리</a:t>
                      </a:r>
                      <a:endParaRPr lang="en-US" sz="105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입력 전원 무공급시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분 정상 동작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555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b="0" kern="0" spc="0">
                          <a:solidFill>
                            <a:srgbClr val="000000"/>
                          </a:solidFill>
                          <a:effectLst/>
                        </a:rPr>
                        <a:t>Optic Tray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광케이블 인입및 여분 정리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1" name="그룹 30"/>
          <p:cNvGrpSpPr/>
          <p:nvPr/>
        </p:nvGrpSpPr>
        <p:grpSpPr>
          <a:xfrm>
            <a:off x="2176012" y="5279187"/>
            <a:ext cx="275633" cy="277563"/>
            <a:chOff x="1361626" y="3628758"/>
            <a:chExt cx="315010" cy="293265"/>
          </a:xfrm>
        </p:grpSpPr>
        <p:sp>
          <p:nvSpPr>
            <p:cNvPr id="32" name="타원 31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61626" y="3628758"/>
              <a:ext cx="264101" cy="29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7</a:t>
              </a:r>
              <a:endParaRPr lang="ko-KR" altLang="en-US" sz="12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026" name="그룹 30"/>
          <p:cNvGrpSpPr/>
          <p:nvPr/>
        </p:nvGrpSpPr>
        <p:grpSpPr>
          <a:xfrm>
            <a:off x="2174041" y="5697252"/>
            <a:ext cx="275633" cy="277562"/>
            <a:chOff x="1361626" y="3628758"/>
            <a:chExt cx="315010" cy="293264"/>
          </a:xfrm>
        </p:grpSpPr>
        <p:sp>
          <p:nvSpPr>
            <p:cNvPr id="1027" name="타원 31"/>
            <p:cNvSpPr/>
            <p:nvPr/>
          </p:nvSpPr>
          <p:spPr>
            <a:xfrm>
              <a:off x="1388604" y="3645024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28" name="TextBox 32"/>
            <p:cNvSpPr txBox="1"/>
            <p:nvPr/>
          </p:nvSpPr>
          <p:spPr>
            <a:xfrm>
              <a:off x="1361626" y="3628758"/>
              <a:ext cx="265113" cy="2783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2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8</a:t>
              </a:r>
            </a:p>
          </p:txBody>
        </p:sp>
      </p:grpSp>
      <p:sp>
        <p:nvSpPr>
          <p:cNvPr id="1029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183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dirty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1.2.1 </a:t>
            </a:r>
            <a:r>
              <a:rPr lang="ko-KR" altLang="en-US" sz="1400" dirty="0" err="1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r>
              <a:rPr lang="ko-KR" altLang="en-US" sz="1400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설치 형상</a:t>
            </a:r>
            <a:endParaRPr lang="en-US" altLang="ko-KR" sz="1400" dirty="0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>
          <a:xfrm>
            <a:off x="690867" y="1863979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돋움체"/>
              <a:ea typeface="돋움체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20482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4" y="2233311"/>
            <a:ext cx="7164796" cy="473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20013"/>
            <a:ext cx="8208912" cy="30260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1.2.2 GWU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  <a:endParaRPr lang="ko-KR" altLang="en-US" sz="1400">
              <a:latin typeface="맑은 고딕"/>
              <a:ea typeface="맑은 고딕"/>
              <a:cs typeface="Times New Roman"/>
            </a:endParaRPr>
          </a:p>
        </p:txBody>
      </p:sp>
      <p:pic>
        <p:nvPicPr>
          <p:cNvPr id="12289" name="_x471675360" descr="EMB0000fd384a4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92560" y="2024844"/>
            <a:ext cx="3434537" cy="3240000"/>
          </a:xfrm>
          <a:prstGeom prst="rect">
            <a:avLst/>
          </a:prstGeom>
          <a:noFill/>
        </p:spPr>
      </p:pic>
      <p:sp>
        <p:nvSpPr>
          <p:cNvPr id="31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>
          <a:xfrm>
            <a:off x="776536" y="5697695"/>
            <a:ext cx="8510605" cy="27781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MCU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와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EMS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간 이더넷 인터페이스 기능을 하며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 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상위 장치 및 하위 장치와 통신을 제공하는 장치</a:t>
            </a:r>
          </a:p>
        </p:txBody>
      </p:sp>
      <p:grpSp>
        <p:nvGrpSpPr>
          <p:cNvPr id="12338" name="그룹 23"/>
          <p:cNvGrpSpPr/>
          <p:nvPr/>
        </p:nvGrpSpPr>
        <p:grpSpPr>
          <a:xfrm>
            <a:off x="1496616" y="3032596"/>
            <a:ext cx="238096" cy="217171"/>
            <a:chOff x="1345187" y="3628757"/>
            <a:chExt cx="410909" cy="335563"/>
          </a:xfrm>
        </p:grpSpPr>
        <p:sp>
          <p:nvSpPr>
            <p:cNvPr id="12339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340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2341" name="그룹 23"/>
          <p:cNvGrpSpPr/>
          <p:nvPr/>
        </p:nvGrpSpPr>
        <p:grpSpPr>
          <a:xfrm>
            <a:off x="1501023" y="3428640"/>
            <a:ext cx="238096" cy="217171"/>
            <a:chOff x="1345187" y="3628757"/>
            <a:chExt cx="410909" cy="335563"/>
          </a:xfrm>
        </p:grpSpPr>
        <p:sp>
          <p:nvSpPr>
            <p:cNvPr id="12342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343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12344" name="그룹 23"/>
          <p:cNvGrpSpPr/>
          <p:nvPr/>
        </p:nvGrpSpPr>
        <p:grpSpPr>
          <a:xfrm>
            <a:off x="1006492" y="3635139"/>
            <a:ext cx="238096" cy="217171"/>
            <a:chOff x="1345187" y="3628757"/>
            <a:chExt cx="410909" cy="335563"/>
          </a:xfrm>
        </p:grpSpPr>
        <p:sp>
          <p:nvSpPr>
            <p:cNvPr id="12345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346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12347" name="그룹 23"/>
          <p:cNvGrpSpPr/>
          <p:nvPr/>
        </p:nvGrpSpPr>
        <p:grpSpPr>
          <a:xfrm>
            <a:off x="1496616" y="3788680"/>
            <a:ext cx="238096" cy="217171"/>
            <a:chOff x="1345187" y="3628757"/>
            <a:chExt cx="410909" cy="335563"/>
          </a:xfrm>
        </p:grpSpPr>
        <p:sp>
          <p:nvSpPr>
            <p:cNvPr id="1234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349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12350" name="그룹 23"/>
          <p:cNvGrpSpPr/>
          <p:nvPr/>
        </p:nvGrpSpPr>
        <p:grpSpPr>
          <a:xfrm>
            <a:off x="1016017" y="3959941"/>
            <a:ext cx="238096" cy="217171"/>
            <a:chOff x="1345187" y="3628757"/>
            <a:chExt cx="410909" cy="335563"/>
          </a:xfrm>
        </p:grpSpPr>
        <p:sp>
          <p:nvSpPr>
            <p:cNvPr id="1235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35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12353" name="그룹 23"/>
          <p:cNvGrpSpPr/>
          <p:nvPr/>
        </p:nvGrpSpPr>
        <p:grpSpPr>
          <a:xfrm>
            <a:off x="1496616" y="4112716"/>
            <a:ext cx="238096" cy="217171"/>
            <a:chOff x="1345187" y="3628757"/>
            <a:chExt cx="410909" cy="335563"/>
          </a:xfrm>
        </p:grpSpPr>
        <p:sp>
          <p:nvSpPr>
            <p:cNvPr id="1235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355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graphicFrame>
        <p:nvGraphicFramePr>
          <p:cNvPr id="12356" name="표 26"/>
          <p:cNvGraphicFramePr>
            <a:graphicFrameLocks noGrp="1"/>
          </p:cNvGraphicFramePr>
          <p:nvPr/>
        </p:nvGraphicFramePr>
        <p:xfrm>
          <a:off x="4955609" y="2796327"/>
          <a:ext cx="4677911" cy="160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47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88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전원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LED,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 전원 인가시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Green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색 점등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88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 dirty="0" err="1">
                          <a:solidFill>
                            <a:srgbClr val="000000"/>
                          </a:solidFill>
                          <a:effectLst/>
                        </a:rPr>
                        <a:t>이더넷</a:t>
                      </a:r>
                      <a:r>
                        <a:rPr lang="ko-KR" altLang="en-US" sz="1050" kern="0" spc="0" dirty="0">
                          <a:solidFill>
                            <a:srgbClr val="000000"/>
                          </a:solidFill>
                          <a:effectLst/>
                        </a:rPr>
                        <a:t> 출력 포트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3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이더넷 입력 포트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57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>
          <a:xfrm>
            <a:off x="596516" y="1519376"/>
            <a:ext cx="8208912" cy="3032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1.2.3 MCU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형상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>
          <a:xfrm>
            <a:off x="690867" y="5839231"/>
            <a:ext cx="8510605" cy="55538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상위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EMS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인터페이스 제공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주중계장치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광전변환증폭기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전광변환기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,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광분배장치 상태감시 및 제어의 역할을 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이중화로 구성되어 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Main</a:t>
            </a:r>
            <a:r>
              <a:rPr lang="ko-KR" altLang="en-US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유닛 장애 시 무순단으로 절체되어 운영된다</a:t>
            </a:r>
            <a:r>
              <a:rPr lang="en-US" altLang="ko-KR" sz="1200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.</a:t>
            </a:r>
          </a:p>
        </p:txBody>
      </p:sp>
      <p:pic>
        <p:nvPicPr>
          <p:cNvPr id="18435" name="_x448884792" descr="EMB0000fd384a3e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2520" y="2096852"/>
            <a:ext cx="4362284" cy="3240000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>
          <a:xfrm>
            <a:off x="272480" y="841808"/>
            <a:ext cx="8208912" cy="3799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1928" tIns="50964" rIns="101928" bIns="5096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 1. </a:t>
            </a:r>
            <a:r>
              <a:rPr lang="ko-KR" altLang="en-US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주중계장치</a:t>
            </a:r>
            <a:endParaRPr lang="en-US" altLang="ko-KR" b="1">
              <a:ln w="9525">
                <a:solidFill>
                  <a:schemeClr val="accent1">
                    <a:alpha val="0"/>
                  </a:schemeClr>
                </a:solidFill>
              </a:ln>
              <a:latin typeface="맑은 고딕"/>
              <a:ea typeface="맑은 고딕"/>
              <a:cs typeface="Times New Roman"/>
            </a:endParaRPr>
          </a:p>
        </p:txBody>
      </p:sp>
      <p:graphicFrame>
        <p:nvGraphicFramePr>
          <p:cNvPr id="18436" name="표 26"/>
          <p:cNvGraphicFramePr>
            <a:graphicFrameLocks noGrp="1"/>
          </p:cNvGraphicFramePr>
          <p:nvPr/>
        </p:nvGraphicFramePr>
        <p:xfrm>
          <a:off x="5385048" y="2276872"/>
          <a:ext cx="4248471" cy="275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9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번호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기능 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200" spc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전원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LED,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 전원 인가시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Green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색 점등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0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100" b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1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1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RUN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LED, MCU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 정상동작시 </a:t>
                      </a:r>
                      <a:r>
                        <a:rPr lang="en-US" altLang="ko-KR" sz="1050" kern="0" spc="0">
                          <a:solidFill>
                            <a:srgbClr val="000000"/>
                          </a:solidFill>
                          <a:effectLst/>
                        </a:rPr>
                        <a:t>Green</a:t>
                      </a:r>
                      <a:r>
                        <a:rPr lang="ko-KR" altLang="en-US" sz="1050" kern="0" spc="0">
                          <a:solidFill>
                            <a:srgbClr val="000000"/>
                          </a:solidFill>
                          <a:effectLst/>
                        </a:rPr>
                        <a:t>색 점멸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COMM LED,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유닛 간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RS-422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통신이 정상일 때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Green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ALM LED, MCU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보드 정상 동작 시 소등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이상 시 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Red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색 점등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로컬 포트</a:t>
                      </a:r>
                      <a:r>
                        <a:rPr lang="EN-US" sz="1050" b="0" i="0" u="none" strike="noStrike"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자체 점검용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87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050" b="0" i="0" u="none" strike="noStrike">
                          <a:latin typeface="맑은 고딕"/>
                          <a:ea typeface="맑은 고딕"/>
                        </a:rPr>
                        <a:t>이더넷 포트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762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8437" name="그룹 23"/>
          <p:cNvGrpSpPr/>
          <p:nvPr/>
        </p:nvGrpSpPr>
        <p:grpSpPr>
          <a:xfrm>
            <a:off x="2482656" y="3320414"/>
            <a:ext cx="238096" cy="217171"/>
            <a:chOff x="1345187" y="3628757"/>
            <a:chExt cx="410909" cy="335563"/>
          </a:xfrm>
        </p:grpSpPr>
        <p:sp>
          <p:nvSpPr>
            <p:cNvPr id="18438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439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1</a:t>
              </a:r>
              <a:endParaRPr lang="ko-KR" altLang="en-US" sz="800" b="1">
                <a:solidFill>
                  <a:schemeClr val="bg1">
                    <a:lumMod val="95000"/>
                  </a:schemeClr>
                </a:solidFill>
                <a:latin typeface="휴먼둥근헤드라인"/>
                <a:ea typeface="휴먼둥근헤드라인"/>
              </a:endParaRPr>
            </a:p>
          </p:txBody>
        </p:sp>
      </p:grpSp>
      <p:grpSp>
        <p:nvGrpSpPr>
          <p:cNvPr id="18440" name="그룹 23"/>
          <p:cNvGrpSpPr/>
          <p:nvPr/>
        </p:nvGrpSpPr>
        <p:grpSpPr>
          <a:xfrm>
            <a:off x="1798580" y="3457575"/>
            <a:ext cx="238096" cy="217171"/>
            <a:chOff x="1345187" y="3628757"/>
            <a:chExt cx="410909" cy="335563"/>
          </a:xfrm>
        </p:grpSpPr>
        <p:sp>
          <p:nvSpPr>
            <p:cNvPr id="18441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442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2</a:t>
              </a:r>
            </a:p>
          </p:txBody>
        </p:sp>
      </p:grpSp>
      <p:grpSp>
        <p:nvGrpSpPr>
          <p:cNvPr id="18443" name="그룹 23"/>
          <p:cNvGrpSpPr/>
          <p:nvPr/>
        </p:nvGrpSpPr>
        <p:grpSpPr>
          <a:xfrm>
            <a:off x="2482656" y="3537012"/>
            <a:ext cx="238096" cy="217171"/>
            <a:chOff x="1345187" y="3628757"/>
            <a:chExt cx="410909" cy="335563"/>
          </a:xfrm>
        </p:grpSpPr>
        <p:sp>
          <p:nvSpPr>
            <p:cNvPr id="18444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445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3</a:t>
              </a:r>
            </a:p>
          </p:txBody>
        </p:sp>
      </p:grpSp>
      <p:grpSp>
        <p:nvGrpSpPr>
          <p:cNvPr id="18446" name="그룹 23"/>
          <p:cNvGrpSpPr/>
          <p:nvPr/>
        </p:nvGrpSpPr>
        <p:grpSpPr>
          <a:xfrm>
            <a:off x="1798579" y="3679881"/>
            <a:ext cx="238096" cy="217171"/>
            <a:chOff x="1345187" y="3628757"/>
            <a:chExt cx="410909" cy="335563"/>
          </a:xfrm>
        </p:grpSpPr>
        <p:sp>
          <p:nvSpPr>
            <p:cNvPr id="18447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448" name="TextBox 25"/>
            <p:cNvSpPr txBox="1"/>
            <p:nvPr/>
          </p:nvSpPr>
          <p:spPr>
            <a:xfrm>
              <a:off x="1345187" y="3628757"/>
              <a:ext cx="410909" cy="320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4</a:t>
              </a:r>
            </a:p>
          </p:txBody>
        </p:sp>
      </p:grpSp>
      <p:grpSp>
        <p:nvGrpSpPr>
          <p:cNvPr id="18449" name="그룹 23"/>
          <p:cNvGrpSpPr/>
          <p:nvPr/>
        </p:nvGrpSpPr>
        <p:grpSpPr>
          <a:xfrm>
            <a:off x="1258520" y="4291949"/>
            <a:ext cx="238096" cy="217171"/>
            <a:chOff x="1345187" y="3628757"/>
            <a:chExt cx="410909" cy="335563"/>
          </a:xfrm>
        </p:grpSpPr>
        <p:sp>
          <p:nvSpPr>
            <p:cNvPr id="18450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451" name="TextBox 25"/>
            <p:cNvSpPr txBox="1"/>
            <p:nvPr/>
          </p:nvSpPr>
          <p:spPr>
            <a:xfrm>
              <a:off x="1345187" y="3628757"/>
              <a:ext cx="410909" cy="335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5</a:t>
              </a:r>
            </a:p>
          </p:txBody>
        </p:sp>
      </p:grpSp>
      <p:grpSp>
        <p:nvGrpSpPr>
          <p:cNvPr id="18452" name="그룹 23"/>
          <p:cNvGrpSpPr/>
          <p:nvPr/>
        </p:nvGrpSpPr>
        <p:grpSpPr>
          <a:xfrm>
            <a:off x="1254113" y="3140968"/>
            <a:ext cx="238096" cy="217171"/>
            <a:chOff x="1345187" y="3628757"/>
            <a:chExt cx="410909" cy="335563"/>
          </a:xfrm>
        </p:grpSpPr>
        <p:sp>
          <p:nvSpPr>
            <p:cNvPr id="18453" name="타원 24"/>
            <p:cNvSpPr/>
            <p:nvPr/>
          </p:nvSpPr>
          <p:spPr>
            <a:xfrm>
              <a:off x="1413325" y="3645020"/>
              <a:ext cx="288032" cy="276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454" name="TextBox 25"/>
            <p:cNvSpPr txBox="1"/>
            <p:nvPr/>
          </p:nvSpPr>
          <p:spPr>
            <a:xfrm>
              <a:off x="1345187" y="3628757"/>
              <a:ext cx="410909" cy="320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800" b="1">
                  <a:solidFill>
                    <a:schemeClr val="bg1">
                      <a:lumMod val="95000"/>
                    </a:schemeClr>
                  </a:solidFill>
                  <a:latin typeface="휴먼둥근헤드라인"/>
                  <a:ea typeface="휴먼둥근헤드라인"/>
                </a:rPr>
                <a:t>6</a:t>
              </a:r>
            </a:p>
          </p:txBody>
        </p:sp>
      </p:grpSp>
      <p:sp>
        <p:nvSpPr>
          <p:cNvPr id="18455" name="직사각형 5"/>
          <p:cNvSpPr/>
          <p:nvPr/>
        </p:nvSpPr>
        <p:spPr>
          <a:xfrm>
            <a:off x="2036676" y="228841"/>
            <a:ext cx="3569739" cy="445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2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</a:t>
            </a:r>
            <a:r>
              <a:rPr lang="en-US" altLang="ko-KR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 </a:t>
            </a:r>
            <a:r>
              <a:rPr lang="ko-KR" altLang="en-US" sz="2400" b="1">
                <a:ln w="9525">
                  <a:solidFill>
                    <a:schemeClr val="accent1">
                      <a:alpha val="0"/>
                    </a:schemeClr>
                  </a:solidFill>
                </a:ln>
                <a:latin typeface="맑은 고딕"/>
                <a:ea typeface="맑은 고딕"/>
                <a:cs typeface="Times New Roman"/>
              </a:rPr>
              <a:t>장치별 형상 및 기능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3507</Words>
  <Application>Microsoft Office PowerPoint</Application>
  <PresentationFormat>A4 용지(210x297mm)</PresentationFormat>
  <Paragraphs>848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43</vt:i4>
      </vt:variant>
    </vt:vector>
  </HeadingPairs>
  <TitlesOfParts>
    <vt:vector size="57" baseType="lpstr">
      <vt:lpstr>HY견명조</vt:lpstr>
      <vt:lpstr>HY중고딕</vt:lpstr>
      <vt:lpstr>HY헤드라인M</vt:lpstr>
      <vt:lpstr>굴림</vt:lpstr>
      <vt:lpstr>돋움체</vt:lpstr>
      <vt:lpstr>맑은 고딕</vt:lpstr>
      <vt:lpstr>새굴림</vt:lpstr>
      <vt:lpstr>휴먼둥근헤드라인</vt:lpstr>
      <vt:lpstr>휴먼명조</vt:lpstr>
      <vt:lpstr>Arial</vt:lpstr>
      <vt:lpstr>Times New Roman</vt:lpstr>
      <vt:lpstr>Wingdings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T-50 템플릿</dc:title>
  <dc:creator>KAIdesign</dc:creator>
  <cp:lastModifiedBy>myung1108@hanmail.net</cp:lastModifiedBy>
  <cp:revision>3122</cp:revision>
  <dcterms:created xsi:type="dcterms:W3CDTF">2009-11-11T07:33:28Z</dcterms:created>
  <dcterms:modified xsi:type="dcterms:W3CDTF">2022-05-04T00:13:18Z</dcterms:modified>
  <cp:version/>
</cp:coreProperties>
</file>